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8"/>
  </p:notesMasterIdLst>
  <p:handoutMasterIdLst>
    <p:handoutMasterId r:id="rId4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303" r:id="rId14"/>
    <p:sldId id="270" r:id="rId15"/>
    <p:sldId id="271" r:id="rId16"/>
    <p:sldId id="272" r:id="rId17"/>
    <p:sldId id="273" r:id="rId18"/>
    <p:sldId id="274" r:id="rId19"/>
    <p:sldId id="30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305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306" r:id="rId42"/>
    <p:sldId id="298" r:id="rId43"/>
    <p:sldId id="299" r:id="rId44"/>
    <p:sldId id="300" r:id="rId45"/>
    <p:sldId id="301" r:id="rId46"/>
    <p:sldId id="302" r:id="rId4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1" d="100"/>
          <a:sy n="61" d="100"/>
        </p:scale>
        <p:origin x="7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9.xml"/><Relationship Id="rId2" Type="http://schemas.openxmlformats.org/officeDocument/2006/relationships/slide" Target="slides/slide13.xml"/><Relationship Id="rId1" Type="http://schemas.openxmlformats.org/officeDocument/2006/relationships/slide" Target="slides/slide2.xml"/><Relationship Id="rId5" Type="http://schemas.openxmlformats.org/officeDocument/2006/relationships/slide" Target="slides/slide41.xml"/><Relationship Id="rId4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2432B405-4BB1-4EBA-A676-224ACEB12C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3BD8EA76-B0A8-4243-B3EC-2B38814E724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01380" name="Rectangle 4">
            <a:extLst>
              <a:ext uri="{FF2B5EF4-FFF2-40B4-BE49-F238E27FC236}">
                <a16:creationId xmlns:a16="http://schemas.microsoft.com/office/drawing/2014/main" id="{D5E988EE-5062-4FA8-948C-87D1544F7F3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01381" name="Rectangle 5">
            <a:extLst>
              <a:ext uri="{FF2B5EF4-FFF2-40B4-BE49-F238E27FC236}">
                <a16:creationId xmlns:a16="http://schemas.microsoft.com/office/drawing/2014/main" id="{F3818762-E891-405A-B567-A8F9EC2A54A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653BBE-A3FE-4029-B9FC-F0D16099B8A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FDB2D6A-2615-488C-8655-2CDBA8B911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4259C48-0C50-42BD-90EC-444930D1B5A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B15BDE98-86B1-491C-93A1-030A56AE3DBB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A63081E8-DFEA-40EE-93AF-FCEB66E29F5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428D93C6-8E96-48D2-9349-28A02B78BE6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57F46965-2EEB-48AF-ACAF-14986DB53A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D0D434-C3C7-4184-94F0-7A901F4776C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3C6FD1F-04B5-4F37-9F0A-A982389E4A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CBE558-C421-4D81-991F-2891624B6A97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B4C8F6CE-E160-40A2-A6D1-8BAD220FF00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7B3642EE-3F72-457F-A351-D5F4CC32F6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BA0C61-44A7-4CF4-BE3E-E17BB006B0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ED241D-6BD7-4080-9B97-A5AF33A3E55A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75611A9C-0D26-418E-A82E-F9D47C7FA30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20D45A76-5F9C-4A4B-8447-6842868470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C20F5A2-185B-4848-BEE2-F5E67D7D95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5E01E4-A62B-4B58-B756-4E95B0ED18FD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241C1919-70BD-4F38-A541-C7F01C09A71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A33C0879-2687-4A92-BC05-5989469A0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685AFA7-DA37-4A4E-BAC7-3D790084E2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2A151C-FE1D-4B78-BB93-1001D6C82A2D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30D09B5F-AA91-4255-A8F3-82BBF6C6A2F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C4159FFF-0089-4534-B455-C9F0DD4A4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pPr>
              <a:buFontTx/>
              <a:buChar char="•"/>
            </a:pP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318DAC6-6D49-43B4-BD4E-1F6602DCCB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010B89-5E95-48A3-BFE2-C44E0B8E0BB4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173513E1-316E-4034-AE2C-6705348FE81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D520D7AC-1004-4C90-B349-5A2553FBB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083CFA-3E8F-4480-ABF4-9397867C72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7C540-4DBB-49D4-8C58-1F1AE7F81049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D255A0E4-58D4-4CC5-833F-CC189E61BFC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A51A8703-1420-48D5-93A1-B056029A2E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pPr>
              <a:buFontTx/>
              <a:buChar char="•"/>
            </a:pPr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0AD180-9BF6-4ECF-935B-8EB51C490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8A4C1-A724-4D18-A8C4-F44410FF984E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61A85C2B-2865-4937-996C-5CE5945455E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730F5293-C9DC-43EC-B3B9-20ECDD6B6D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70174E9-3118-4197-B9B5-B435999133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4899D9-A461-4018-8373-6664300A8CB1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CFB72436-BBB5-460B-ADAA-9EC30B55DBC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6562A804-0EF0-45F6-9687-DEAE8E0F2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223363-D975-4A54-BCE9-3B03F78819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CA847B-24D1-4C8C-9EA9-830FD4A9A315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22F39A5F-5B16-4EB1-B94E-58DE81D32FF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4BBE030A-59B4-4AFA-A8A5-7F2B2EC50B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B1CDAE-2185-4EDC-A363-E9F1922CDB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CD326D-3052-4858-868A-689697E479B2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E4C30A57-763C-4C82-965E-804099F107C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51A15D4C-D3CF-41EF-B8BE-F6702D771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8B58682-5D0D-4586-B1EA-141091974E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B397D0-55A9-4751-B97F-6C5B6D5538E8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7AA268A1-C265-4EA3-9BA8-29E8BE760FD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6CCE6D28-D391-461B-80F5-9DDA4A2645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49EC38-196F-404D-A1CD-18EE3CFE31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2E26EB-78A4-46C8-8AE0-C6179037805F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EA34F3B2-013E-4158-A6A4-F1A97A8B2BB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EF4AC2D4-4A69-4716-9B6A-A19EBFF54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B4D6355-515F-4392-B627-E696251E20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D94420-FD2C-4143-AA17-EEF69BB12E9D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7F897ED9-0EF2-4C6A-982F-6C3F814D633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65E012A9-F5BE-4DCB-976E-FD841A51D7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00B7D6E-A566-44D3-AB36-DCE212D756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D6B4A1-CD09-4396-9FF4-2A7677B27087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48529B46-9216-4BE7-96A2-6646CEE309D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6BFE6CE8-74B9-406A-8096-D47B8F863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AB3A304-3E48-4FB7-8563-35AC3ABD47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1DF72F-2F47-44E3-AA73-85FEA4238BE0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9E5BED9E-EEB0-4065-A5BB-14C3E3805E9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333309CE-3E84-4150-BE34-9EC0DCADAA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FA34014-B870-4CE7-ABBE-55E6B70AE7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1F200-C64F-432F-970E-35906C71EA75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90B51F11-5CBE-4CF1-A383-3CD4F9DA5EB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7F0E65DD-3650-4417-8934-04685DAB76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D921DE-DB5F-4735-B1D7-8E2E8AC2A9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E48F9-FCD8-431A-8634-559B30568D34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F0C2ABF9-A960-4224-B074-F275B101098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388BA831-3807-447A-B0F2-396718F5CC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A5B39F-63FB-43A7-96DB-CC7D85F2B1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4144E-5ECA-4C1E-BF91-A4222E382179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384DDDD1-5F93-4DAC-834C-0D160290780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5B5432F2-531A-4080-A739-5CF584DD8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87AB41F-E622-4915-8C58-BCEEB9EBEC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081C4E-D0E8-43DF-A7F7-72D0FB9DAD1C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84129BD8-F341-4236-B15B-CB6EF8B515B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1811AB58-DA5C-466C-82A0-BE6AA7A9F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F3A76A1-B4F1-4AD6-9CC9-19D4A1DB81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39C43B-B46C-481E-B2B6-F799912DF6D9}" type="slidenum">
              <a:rPr lang="en-GB" altLang="en-US"/>
              <a:pPr/>
              <a:t>27</a:t>
            </a:fld>
            <a:endParaRPr lang="en-GB" altLang="en-US"/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F3D1B2EE-3458-4CE0-9FDB-4703AA8A6CB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25C2BEA6-AD0C-4392-B82A-11DD22AF4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EA2898B-C4F6-4753-B30A-FF1D1E730B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BE71A6-82B3-4204-BD6C-C1B7D0B8EF0E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03F922F8-DFE8-45BE-8073-623B6076461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C10E6DBF-5836-4B54-96F9-BFA29D676B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D58D65-D670-49D1-B8EF-C196590595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279A18-FFD7-4575-9D19-A3A16EF1AD85}" type="slidenum">
              <a:rPr lang="en-GB" altLang="en-US"/>
              <a:pPr/>
              <a:t>29</a:t>
            </a:fld>
            <a:endParaRPr lang="en-GB" altLang="en-US"/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82990561-E6AA-428E-8AD8-7AB400DAA8E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08674999-9DD2-4774-8FF1-8A67CE65EC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AA7F848-672B-4295-A0BD-7F78BD8654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9624E-E970-46D1-96B4-FE15AC395FA2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683FF846-E3B6-47EA-8F51-38C92BF8EFB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45E48558-6E49-48AF-A2C2-46090DEB0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F532348-9BED-4A26-A5F2-6A68C16466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93756-D37E-4E3A-8769-26AA0755836B}" type="slidenum">
              <a:rPr lang="en-GB" altLang="en-US"/>
              <a:pPr/>
              <a:t>30</a:t>
            </a:fld>
            <a:endParaRPr lang="en-GB" altLang="en-US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1726F595-54B1-44ED-83FD-1B360AC2D7C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2ED10FFE-7C3C-47BE-9503-3DC2352EC2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99867C9-4F6D-4DEC-87FD-9AB9AC1D69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CCC23-1B6D-4BFA-83DB-7C47266759E1}" type="slidenum">
              <a:rPr lang="en-GB" altLang="en-US"/>
              <a:pPr/>
              <a:t>31</a:t>
            </a:fld>
            <a:endParaRPr lang="en-GB" altLang="en-US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DE63FDC5-E3A1-4683-98FB-98E91480FAA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5D9BBA95-78F0-4F00-92ED-85497C447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59FC087-B544-44A4-B2E3-A8261FA594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BE7FE-DAA2-4A01-830D-77C34F40546E}" type="slidenum">
              <a:rPr lang="en-GB" altLang="en-US"/>
              <a:pPr/>
              <a:t>32</a:t>
            </a:fld>
            <a:endParaRPr lang="en-GB" altLang="en-US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17497CB3-531C-4A84-9F99-189DCEF5C45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C7D82110-BFD8-4FC5-950A-2E9AA6056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1DC985-FF8E-4473-B9B4-3DD7EE8F91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79A01B-7B6D-4DF0-A842-0CF073A6BAD0}" type="slidenum">
              <a:rPr lang="en-GB" altLang="en-US"/>
              <a:pPr/>
              <a:t>33</a:t>
            </a:fld>
            <a:endParaRPr lang="en-GB" altLang="en-US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DB821963-E281-4B4D-BA31-8CAA2F9CA7D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816FC28F-92DF-41E8-B42E-956277F00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pPr>
              <a:buFontTx/>
              <a:buChar char="•"/>
            </a:pPr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E7AE34-9461-42D6-9EAD-C49FECCD1B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A31B90-D72E-4572-9F96-FACB8DC8609D}" type="slidenum">
              <a:rPr lang="en-GB" altLang="en-US"/>
              <a:pPr/>
              <a:t>34</a:t>
            </a:fld>
            <a:endParaRPr lang="en-GB" altLang="en-US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3EA84370-A7D4-4E54-BA10-645B9C763E8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881487F8-DE97-4379-8DBD-CE266CD16C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pPr>
              <a:buFontTx/>
              <a:buChar char="•"/>
            </a:pPr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DDCC1F-DCB9-4D94-AC61-876CEAEAC7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56457-56A3-45EB-A66F-22A38B49D542}" type="slidenum">
              <a:rPr lang="en-GB" altLang="en-US"/>
              <a:pPr/>
              <a:t>35</a:t>
            </a:fld>
            <a:endParaRPr lang="en-GB" altLang="en-US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8DEE15F5-9E8F-4B38-8678-B4DCC162601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ED860B9B-14E8-49F0-B3B2-F786EE1AFD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A498402-CBFF-437D-8C4F-FCE9B3424D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F4994F-9102-44DB-9C48-F86A18DC66D0}" type="slidenum">
              <a:rPr lang="en-GB" altLang="en-US"/>
              <a:pPr/>
              <a:t>36</a:t>
            </a:fld>
            <a:endParaRPr lang="en-GB" altLang="en-US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1A7A23B0-85D3-4F77-9272-07E5E425941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72F26E34-E3B9-4A88-9995-7CB59BEE8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138BA37-902D-40E7-9DE7-F2A8EBE70E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2297A-5AF7-4C30-8276-81536A608D4E}" type="slidenum">
              <a:rPr lang="en-GB" altLang="en-US"/>
              <a:pPr/>
              <a:t>37</a:t>
            </a:fld>
            <a:endParaRPr lang="en-GB" altLang="en-US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EBA090E2-8AE7-457B-B1AA-CB099405386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9B9131BE-D44B-40A1-9AB2-39E9139268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F3D622D-9326-474E-8EE1-36BF44C154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C02A74-A630-49EF-970E-CB0144C0A7AF}" type="slidenum">
              <a:rPr lang="en-GB" altLang="en-US"/>
              <a:pPr/>
              <a:t>38</a:t>
            </a:fld>
            <a:endParaRPr lang="en-GB" altLang="en-US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CB1B5A26-6A77-41CA-BDFF-F7EC66DB935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7BDF5B0-92D7-4694-A4E6-420C4945F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FAB9032-170A-4A06-AD39-AC71E12B66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AC32DD-6968-4888-9CEB-624659268F50}" type="slidenum">
              <a:rPr lang="en-GB" altLang="en-US"/>
              <a:pPr/>
              <a:t>39</a:t>
            </a:fld>
            <a:endParaRPr lang="en-GB" altLang="en-US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A736B0E7-ED70-487A-8B19-0D10283122C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B6CBE27E-089E-40DD-86D2-FA155C9CE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2B85FFB-3A41-438E-B0F8-BFC5C119CA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427CBA-FF28-4C5F-B23A-82EAD9C4C6DE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E5E0B1EC-AABB-49B0-92DA-1CD5E9C42D5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AA283A44-5A7A-44B0-B983-B6FCC625D8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120D558-7ACC-4C9F-9942-AB980412F4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FF0B08-D378-4FF4-9079-1EBF214AAADC}" type="slidenum">
              <a:rPr lang="en-GB" altLang="en-US"/>
              <a:pPr/>
              <a:t>40</a:t>
            </a:fld>
            <a:endParaRPr lang="en-GB" altLang="en-US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4B574095-02A6-44D2-92FD-9CE0E864D65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D09AA3B7-92F1-4443-AA38-6F9D07FD33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740E191-44D2-4D9B-97B5-D5C8942671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C4357B-C0EB-4C85-B6E1-695287FC8563}" type="slidenum">
              <a:rPr lang="en-GB" altLang="en-US"/>
              <a:pPr/>
              <a:t>41</a:t>
            </a:fld>
            <a:endParaRPr lang="en-GB" altLang="en-US"/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002E15AC-07D0-4C63-A5B8-7503939CBED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5677DD2D-3A6C-46F2-AB6C-749B2A2E2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497778-40CE-4562-81F6-B7E946864D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9F797-4535-4497-8881-6473D5299E93}" type="slidenum">
              <a:rPr lang="en-GB" altLang="en-US"/>
              <a:pPr/>
              <a:t>42</a:t>
            </a:fld>
            <a:endParaRPr lang="en-GB" altLang="en-US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D6C85592-737A-40EA-91FA-3C6087D119B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5D2D491E-56F4-4E19-92DD-69AF401758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02AE9BE-1346-49F8-9B5C-9790BA5820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33F3EE-5F7E-4892-A45B-9E7FA0344294}" type="slidenum">
              <a:rPr lang="en-GB" altLang="en-US"/>
              <a:pPr/>
              <a:t>43</a:t>
            </a:fld>
            <a:endParaRPr lang="en-GB" altLang="en-US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886AF995-2DCC-40F7-98BF-7ECD7986979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311969A9-5F3C-47AF-803B-97C5B3A0BE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83F89D-9CF8-40BA-8A31-D6549FB59D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237E1-6866-4923-9C88-411735228857}" type="slidenum">
              <a:rPr lang="en-GB" altLang="en-US"/>
              <a:pPr/>
              <a:t>44</a:t>
            </a:fld>
            <a:endParaRPr lang="en-GB" altLang="en-US"/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C02DB476-A097-4A3A-AE45-2B1CDDF0427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2571F147-60C4-49FA-A79B-08CFD0C8F4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BDF9A91-6F87-41C1-BDDD-9879656506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BFDA2-5564-4927-8CB6-E4B252000E26}" type="slidenum">
              <a:rPr lang="en-GB" altLang="en-US"/>
              <a:pPr/>
              <a:t>45</a:t>
            </a:fld>
            <a:endParaRPr lang="en-GB" altLang="en-US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31383264-17F8-4578-8305-4277BFE1EC7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4220B36A-156A-45EA-9865-C57FF3058E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4F362B2-9435-4673-B314-F3E0B12AD4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58815-8F81-4C60-AE5C-3E1D97BD39F2}" type="slidenum">
              <a:rPr lang="en-GB" altLang="en-US"/>
              <a:pPr/>
              <a:t>46</a:t>
            </a:fld>
            <a:endParaRPr lang="en-GB" altLang="en-US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795E2AA3-F08C-41F9-84B4-04D4CF03C26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A37D5DAC-BE08-4E01-96D4-A25C275D7F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7D07EA7-1401-4492-8F05-D38D9A047F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62FC95-705C-4170-A7C1-655F0D1BC813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9BF99B36-E748-498D-AE17-4D3447348A3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78EAC02-0863-4B29-A796-529E88F686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pPr>
              <a:buFontTx/>
              <a:buChar char="•"/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CC9B585-4A99-4926-946E-D2EAD96B75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1FC6C7-7EF1-49FE-8151-C67002E37DEF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BDDE6474-8665-4C2F-86E9-A813135352F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7B37B4ED-FEAD-4004-94BC-EFBD29FBE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FEFDDB2-181E-42D5-AF21-2E7F4DD781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55A86-A4D7-4A68-AF30-FC25A2EA033F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D58B2786-EFF8-4A7E-A252-D879BF6697C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33228A0D-D13C-4ABC-93B1-B6BC26D03A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2479A83-29D8-4F7F-8B6F-016ED1201B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E3606B-BF2B-48C4-8CAD-67D59AEE25BA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DE35305D-315C-4362-9536-B0B9D0AB797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FB3F5EB0-3F32-4491-AA53-E0FABBB7F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E56CAA-B5ED-4804-B7D2-52D049FBD0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F6095-A2C2-467B-93C0-7924A52EC5D8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58F9959D-370B-449C-9170-FEEBFA8CA03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3B2F5F0-F309-4B56-AE31-56E6E5256F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pPr>
              <a:buFontTx/>
              <a:buChar char="•"/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1" name="Group 77">
            <a:extLst>
              <a:ext uri="{FF2B5EF4-FFF2-40B4-BE49-F238E27FC236}">
                <a16:creationId xmlns:a16="http://schemas.microsoft.com/office/drawing/2014/main" id="{0A3B62FF-EFF1-463D-A83B-A047A256DC4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6146" name="Group 2">
              <a:extLst>
                <a:ext uri="{FF2B5EF4-FFF2-40B4-BE49-F238E27FC236}">
                  <a16:creationId xmlns:a16="http://schemas.microsoft.com/office/drawing/2014/main" id="{3ED0E91C-8F3F-45B6-BA4E-9BAE28370E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6147" name="Rectangle 3">
                <a:extLst>
                  <a:ext uri="{FF2B5EF4-FFF2-40B4-BE49-F238E27FC236}">
                    <a16:creationId xmlns:a16="http://schemas.microsoft.com/office/drawing/2014/main" id="{22CE388C-84C7-4507-B294-DF4CBD25828A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6148" name="Group 4">
                <a:extLst>
                  <a:ext uri="{FF2B5EF4-FFF2-40B4-BE49-F238E27FC236}">
                    <a16:creationId xmlns:a16="http://schemas.microsoft.com/office/drawing/2014/main" id="{000E94F8-017E-4F27-AE73-50410097668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6149" name="Line 5">
                  <a:extLst>
                    <a:ext uri="{FF2B5EF4-FFF2-40B4-BE49-F238E27FC236}">
                      <a16:creationId xmlns:a16="http://schemas.microsoft.com/office/drawing/2014/main" id="{6289E5A0-B53A-41B3-8196-7D1480C0BA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50" name="Line 6">
                  <a:extLst>
                    <a:ext uri="{FF2B5EF4-FFF2-40B4-BE49-F238E27FC236}">
                      <a16:creationId xmlns:a16="http://schemas.microsoft.com/office/drawing/2014/main" id="{5B0E58C0-5B7A-4CAE-845E-0574A6717E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51" name="Line 7">
                  <a:extLst>
                    <a:ext uri="{FF2B5EF4-FFF2-40B4-BE49-F238E27FC236}">
                      <a16:creationId xmlns:a16="http://schemas.microsoft.com/office/drawing/2014/main" id="{7A02AE2E-9E94-4642-B3E2-6E5E6B9217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52" name="Line 8">
                  <a:extLst>
                    <a:ext uri="{FF2B5EF4-FFF2-40B4-BE49-F238E27FC236}">
                      <a16:creationId xmlns:a16="http://schemas.microsoft.com/office/drawing/2014/main" id="{47ACE831-FC4D-46F0-AB7F-B12BE6332B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53" name="Line 9">
                  <a:extLst>
                    <a:ext uri="{FF2B5EF4-FFF2-40B4-BE49-F238E27FC236}">
                      <a16:creationId xmlns:a16="http://schemas.microsoft.com/office/drawing/2014/main" id="{1E3CF911-912A-41AE-AF4F-7E4F57B8BB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54" name="Line 10">
                  <a:extLst>
                    <a:ext uri="{FF2B5EF4-FFF2-40B4-BE49-F238E27FC236}">
                      <a16:creationId xmlns:a16="http://schemas.microsoft.com/office/drawing/2014/main" id="{0D65A75D-6F70-4936-9B14-299EB83E3F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55" name="Line 11">
                  <a:extLst>
                    <a:ext uri="{FF2B5EF4-FFF2-40B4-BE49-F238E27FC236}">
                      <a16:creationId xmlns:a16="http://schemas.microsoft.com/office/drawing/2014/main" id="{C7294025-7553-44B4-91D1-521F27BFEF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56" name="Line 12">
                  <a:extLst>
                    <a:ext uri="{FF2B5EF4-FFF2-40B4-BE49-F238E27FC236}">
                      <a16:creationId xmlns:a16="http://schemas.microsoft.com/office/drawing/2014/main" id="{982FFC98-E7AD-4DBE-B93A-333E327123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57" name="Line 13">
                  <a:extLst>
                    <a:ext uri="{FF2B5EF4-FFF2-40B4-BE49-F238E27FC236}">
                      <a16:creationId xmlns:a16="http://schemas.microsoft.com/office/drawing/2014/main" id="{042F6A42-1588-4228-AD03-7DF36BDA87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58" name="Line 14">
                  <a:extLst>
                    <a:ext uri="{FF2B5EF4-FFF2-40B4-BE49-F238E27FC236}">
                      <a16:creationId xmlns:a16="http://schemas.microsoft.com/office/drawing/2014/main" id="{736D1C62-CF36-4F04-8CB0-610C07295C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59" name="Line 15">
                  <a:extLst>
                    <a:ext uri="{FF2B5EF4-FFF2-40B4-BE49-F238E27FC236}">
                      <a16:creationId xmlns:a16="http://schemas.microsoft.com/office/drawing/2014/main" id="{A90933D7-7B53-4770-9E78-4E40F4EF30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60" name="Line 16">
                  <a:extLst>
                    <a:ext uri="{FF2B5EF4-FFF2-40B4-BE49-F238E27FC236}">
                      <a16:creationId xmlns:a16="http://schemas.microsoft.com/office/drawing/2014/main" id="{5B155FA2-B04B-424D-AEAD-5EF5A44E06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61" name="Line 17">
                  <a:extLst>
                    <a:ext uri="{FF2B5EF4-FFF2-40B4-BE49-F238E27FC236}">
                      <a16:creationId xmlns:a16="http://schemas.microsoft.com/office/drawing/2014/main" id="{A51631DA-584B-4127-B2F1-01DFC58413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62" name="Line 18">
                  <a:extLst>
                    <a:ext uri="{FF2B5EF4-FFF2-40B4-BE49-F238E27FC236}">
                      <a16:creationId xmlns:a16="http://schemas.microsoft.com/office/drawing/2014/main" id="{1C0C1EEB-0065-476C-B1AE-2A668B55FE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63" name="Line 19">
                  <a:extLst>
                    <a:ext uri="{FF2B5EF4-FFF2-40B4-BE49-F238E27FC236}">
                      <a16:creationId xmlns:a16="http://schemas.microsoft.com/office/drawing/2014/main" id="{830C6151-A189-4181-84AE-4788A20C11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64" name="Line 20">
                  <a:extLst>
                    <a:ext uri="{FF2B5EF4-FFF2-40B4-BE49-F238E27FC236}">
                      <a16:creationId xmlns:a16="http://schemas.microsoft.com/office/drawing/2014/main" id="{E5418B88-6D15-424A-862F-F2569E185C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65" name="Line 21">
                  <a:extLst>
                    <a:ext uri="{FF2B5EF4-FFF2-40B4-BE49-F238E27FC236}">
                      <a16:creationId xmlns:a16="http://schemas.microsoft.com/office/drawing/2014/main" id="{C7776993-7081-44BF-A7C6-7BCB72E05B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66" name="Line 22">
                  <a:extLst>
                    <a:ext uri="{FF2B5EF4-FFF2-40B4-BE49-F238E27FC236}">
                      <a16:creationId xmlns:a16="http://schemas.microsoft.com/office/drawing/2014/main" id="{A7D48D39-26EC-456E-95AC-86B07094BE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67" name="Line 23">
                  <a:extLst>
                    <a:ext uri="{FF2B5EF4-FFF2-40B4-BE49-F238E27FC236}">
                      <a16:creationId xmlns:a16="http://schemas.microsoft.com/office/drawing/2014/main" id="{981C7DD3-BD6A-4128-B135-AAD18B2EAA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68" name="Line 24">
                  <a:extLst>
                    <a:ext uri="{FF2B5EF4-FFF2-40B4-BE49-F238E27FC236}">
                      <a16:creationId xmlns:a16="http://schemas.microsoft.com/office/drawing/2014/main" id="{69E95395-2E52-4E08-85FE-BF9AB5433B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69" name="Line 25">
                  <a:extLst>
                    <a:ext uri="{FF2B5EF4-FFF2-40B4-BE49-F238E27FC236}">
                      <a16:creationId xmlns:a16="http://schemas.microsoft.com/office/drawing/2014/main" id="{A857C5AC-3162-422E-880E-8801976ED2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70" name="Line 26">
                  <a:extLst>
                    <a:ext uri="{FF2B5EF4-FFF2-40B4-BE49-F238E27FC236}">
                      <a16:creationId xmlns:a16="http://schemas.microsoft.com/office/drawing/2014/main" id="{C72298BF-EDA5-493B-96A7-E651956AD9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71" name="Line 27">
                  <a:extLst>
                    <a:ext uri="{FF2B5EF4-FFF2-40B4-BE49-F238E27FC236}">
                      <a16:creationId xmlns:a16="http://schemas.microsoft.com/office/drawing/2014/main" id="{0E5D172B-783F-43A0-8FA8-99C88BF285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72" name="Line 28">
                  <a:extLst>
                    <a:ext uri="{FF2B5EF4-FFF2-40B4-BE49-F238E27FC236}">
                      <a16:creationId xmlns:a16="http://schemas.microsoft.com/office/drawing/2014/main" id="{83268EF0-624D-45F1-BF0D-CE5CB2EEF5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73" name="Line 29">
                  <a:extLst>
                    <a:ext uri="{FF2B5EF4-FFF2-40B4-BE49-F238E27FC236}">
                      <a16:creationId xmlns:a16="http://schemas.microsoft.com/office/drawing/2014/main" id="{44676A31-AEF6-49CF-9526-761B3E4066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74" name="Line 30">
                  <a:extLst>
                    <a:ext uri="{FF2B5EF4-FFF2-40B4-BE49-F238E27FC236}">
                      <a16:creationId xmlns:a16="http://schemas.microsoft.com/office/drawing/2014/main" id="{AE69F091-6827-4F85-BAD3-224502F367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75" name="Line 31">
                  <a:extLst>
                    <a:ext uri="{FF2B5EF4-FFF2-40B4-BE49-F238E27FC236}">
                      <a16:creationId xmlns:a16="http://schemas.microsoft.com/office/drawing/2014/main" id="{60F08774-EA18-4288-B46A-0D6DAE31A9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76" name="Line 32">
                  <a:extLst>
                    <a:ext uri="{FF2B5EF4-FFF2-40B4-BE49-F238E27FC236}">
                      <a16:creationId xmlns:a16="http://schemas.microsoft.com/office/drawing/2014/main" id="{CD8D89CA-D82C-4844-9292-E57341E86E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77" name="Line 33">
                  <a:extLst>
                    <a:ext uri="{FF2B5EF4-FFF2-40B4-BE49-F238E27FC236}">
                      <a16:creationId xmlns:a16="http://schemas.microsoft.com/office/drawing/2014/main" id="{2A9BEE66-D162-4964-87F1-54E4A2BB02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78" name="Line 34">
                  <a:extLst>
                    <a:ext uri="{FF2B5EF4-FFF2-40B4-BE49-F238E27FC236}">
                      <a16:creationId xmlns:a16="http://schemas.microsoft.com/office/drawing/2014/main" id="{935389FE-76AC-4B35-9D36-292218BAE8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79" name="Line 35">
                  <a:extLst>
                    <a:ext uri="{FF2B5EF4-FFF2-40B4-BE49-F238E27FC236}">
                      <a16:creationId xmlns:a16="http://schemas.microsoft.com/office/drawing/2014/main" id="{F0820D6A-FE86-4602-858E-0ED5FE6E70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80" name="Line 36">
                  <a:extLst>
                    <a:ext uri="{FF2B5EF4-FFF2-40B4-BE49-F238E27FC236}">
                      <a16:creationId xmlns:a16="http://schemas.microsoft.com/office/drawing/2014/main" id="{4F767FA0-C6D6-4447-8B51-9A8EB62F89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81" name="Line 37">
                  <a:extLst>
                    <a:ext uri="{FF2B5EF4-FFF2-40B4-BE49-F238E27FC236}">
                      <a16:creationId xmlns:a16="http://schemas.microsoft.com/office/drawing/2014/main" id="{A32EAE01-A4B5-48C1-AAAA-25594CC6D5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82" name="Line 38">
                  <a:extLst>
                    <a:ext uri="{FF2B5EF4-FFF2-40B4-BE49-F238E27FC236}">
                      <a16:creationId xmlns:a16="http://schemas.microsoft.com/office/drawing/2014/main" id="{83FF95B9-5C43-47EB-9E5F-71054C2431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83" name="Line 39">
                  <a:extLst>
                    <a:ext uri="{FF2B5EF4-FFF2-40B4-BE49-F238E27FC236}">
                      <a16:creationId xmlns:a16="http://schemas.microsoft.com/office/drawing/2014/main" id="{449E5A07-3D01-4B45-AAB4-8B7BFDFCCE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84" name="Line 40">
                  <a:extLst>
                    <a:ext uri="{FF2B5EF4-FFF2-40B4-BE49-F238E27FC236}">
                      <a16:creationId xmlns:a16="http://schemas.microsoft.com/office/drawing/2014/main" id="{C023EA07-4F5D-4849-A077-466D8104F8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85" name="Line 41">
                  <a:extLst>
                    <a:ext uri="{FF2B5EF4-FFF2-40B4-BE49-F238E27FC236}">
                      <a16:creationId xmlns:a16="http://schemas.microsoft.com/office/drawing/2014/main" id="{E0F87D6A-418F-4B0C-8E14-64AF92E169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86" name="Line 42">
                  <a:extLst>
                    <a:ext uri="{FF2B5EF4-FFF2-40B4-BE49-F238E27FC236}">
                      <a16:creationId xmlns:a16="http://schemas.microsoft.com/office/drawing/2014/main" id="{3D7E79F5-15AE-4D6B-90AC-4B97CF20A1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87" name="Line 43">
                  <a:extLst>
                    <a:ext uri="{FF2B5EF4-FFF2-40B4-BE49-F238E27FC236}">
                      <a16:creationId xmlns:a16="http://schemas.microsoft.com/office/drawing/2014/main" id="{7CF2CD6C-83DB-455B-8437-D3ADE87E2F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88" name="Line 44">
                  <a:extLst>
                    <a:ext uri="{FF2B5EF4-FFF2-40B4-BE49-F238E27FC236}">
                      <a16:creationId xmlns:a16="http://schemas.microsoft.com/office/drawing/2014/main" id="{30D1A2C3-2B15-4B28-A4FB-885A806E8E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89" name="Line 45">
                  <a:extLst>
                    <a:ext uri="{FF2B5EF4-FFF2-40B4-BE49-F238E27FC236}">
                      <a16:creationId xmlns:a16="http://schemas.microsoft.com/office/drawing/2014/main" id="{2CF0013B-E3C3-4330-9126-FEAAC6B4EC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90" name="Line 46">
                  <a:extLst>
                    <a:ext uri="{FF2B5EF4-FFF2-40B4-BE49-F238E27FC236}">
                      <a16:creationId xmlns:a16="http://schemas.microsoft.com/office/drawing/2014/main" id="{9D2863F4-87AF-4F09-A0FF-612C74568E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91" name="Line 47">
                  <a:extLst>
                    <a:ext uri="{FF2B5EF4-FFF2-40B4-BE49-F238E27FC236}">
                      <a16:creationId xmlns:a16="http://schemas.microsoft.com/office/drawing/2014/main" id="{B507C4B3-1D3B-4270-9FCC-791A8602ED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92" name="Line 48">
                  <a:extLst>
                    <a:ext uri="{FF2B5EF4-FFF2-40B4-BE49-F238E27FC236}">
                      <a16:creationId xmlns:a16="http://schemas.microsoft.com/office/drawing/2014/main" id="{E1A2357F-7E73-4EA6-A6FE-8511CE5DC6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93" name="Line 49">
                  <a:extLst>
                    <a:ext uri="{FF2B5EF4-FFF2-40B4-BE49-F238E27FC236}">
                      <a16:creationId xmlns:a16="http://schemas.microsoft.com/office/drawing/2014/main" id="{8D447A5F-88B5-476D-B837-537344797D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94" name="Line 50">
                  <a:extLst>
                    <a:ext uri="{FF2B5EF4-FFF2-40B4-BE49-F238E27FC236}">
                      <a16:creationId xmlns:a16="http://schemas.microsoft.com/office/drawing/2014/main" id="{F7616AE2-F339-4842-B1E3-ACD27BAADD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95" name="Line 51">
                  <a:extLst>
                    <a:ext uri="{FF2B5EF4-FFF2-40B4-BE49-F238E27FC236}">
                      <a16:creationId xmlns:a16="http://schemas.microsoft.com/office/drawing/2014/main" id="{28CF260F-0A7C-4DA6-8C3B-804B4AC5B9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96" name="Line 52">
                  <a:extLst>
                    <a:ext uri="{FF2B5EF4-FFF2-40B4-BE49-F238E27FC236}">
                      <a16:creationId xmlns:a16="http://schemas.microsoft.com/office/drawing/2014/main" id="{CB7ED9A8-F736-4627-B3D5-358C7EF4E5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97" name="Line 53">
                  <a:extLst>
                    <a:ext uri="{FF2B5EF4-FFF2-40B4-BE49-F238E27FC236}">
                      <a16:creationId xmlns:a16="http://schemas.microsoft.com/office/drawing/2014/main" id="{A46648F0-78B4-4216-B883-3687C4812A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98" name="Line 54">
                  <a:extLst>
                    <a:ext uri="{FF2B5EF4-FFF2-40B4-BE49-F238E27FC236}">
                      <a16:creationId xmlns:a16="http://schemas.microsoft.com/office/drawing/2014/main" id="{01CCA106-B2AF-4AAF-8D0D-DF08DDEBEB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99" name="Line 55">
                  <a:extLst>
                    <a:ext uri="{FF2B5EF4-FFF2-40B4-BE49-F238E27FC236}">
                      <a16:creationId xmlns:a16="http://schemas.microsoft.com/office/drawing/2014/main" id="{F344BFE3-6BF4-4B25-B62F-9F5B7C6AC0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6200" name="Line 56">
                <a:extLst>
                  <a:ext uri="{FF2B5EF4-FFF2-40B4-BE49-F238E27FC236}">
                    <a16:creationId xmlns:a16="http://schemas.microsoft.com/office/drawing/2014/main" id="{B0C56C83-8397-48E1-9D7C-F1C74A4A7F28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220" name="Group 76">
              <a:extLst>
                <a:ext uri="{FF2B5EF4-FFF2-40B4-BE49-F238E27FC236}">
                  <a16:creationId xmlns:a16="http://schemas.microsoft.com/office/drawing/2014/main" id="{A8EF34F7-0E74-4A98-9E8A-B701D2624D7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6209" name="Line 65">
                <a:extLst>
                  <a:ext uri="{FF2B5EF4-FFF2-40B4-BE49-F238E27FC236}">
                    <a16:creationId xmlns:a16="http://schemas.microsoft.com/office/drawing/2014/main" id="{D8057DE9-FF05-4323-B3E5-7E1F65B08C8B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07" name="Line 63">
                <a:extLst>
                  <a:ext uri="{FF2B5EF4-FFF2-40B4-BE49-F238E27FC236}">
                    <a16:creationId xmlns:a16="http://schemas.microsoft.com/office/drawing/2014/main" id="{D28A0A4C-0E6B-436B-850F-D25C884F9B17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08" name="Line 64">
                <a:extLst>
                  <a:ext uri="{FF2B5EF4-FFF2-40B4-BE49-F238E27FC236}">
                    <a16:creationId xmlns:a16="http://schemas.microsoft.com/office/drawing/2014/main" id="{1FCE56BF-ACD0-4D6D-B1A7-FE8491056376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10" name="Arc 66">
                <a:extLst>
                  <a:ext uri="{FF2B5EF4-FFF2-40B4-BE49-F238E27FC236}">
                    <a16:creationId xmlns:a16="http://schemas.microsoft.com/office/drawing/2014/main" id="{3A6CEC05-CAA5-44F3-98EA-7292112B4EF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219" name="Group 75">
              <a:extLst>
                <a:ext uri="{FF2B5EF4-FFF2-40B4-BE49-F238E27FC236}">
                  <a16:creationId xmlns:a16="http://schemas.microsoft.com/office/drawing/2014/main" id="{BE75AB5E-F02E-4427-9A35-05929BEC5E3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6211" name="Line 67">
                <a:extLst>
                  <a:ext uri="{FF2B5EF4-FFF2-40B4-BE49-F238E27FC236}">
                    <a16:creationId xmlns:a16="http://schemas.microsoft.com/office/drawing/2014/main" id="{0F9FA8F3-27E7-4E2E-A127-D9F536720152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12" name="Line 68">
                <a:extLst>
                  <a:ext uri="{FF2B5EF4-FFF2-40B4-BE49-F238E27FC236}">
                    <a16:creationId xmlns:a16="http://schemas.microsoft.com/office/drawing/2014/main" id="{A5C23026-C424-4072-95D6-02647532526D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13" name="Arc 69">
                <a:extLst>
                  <a:ext uri="{FF2B5EF4-FFF2-40B4-BE49-F238E27FC236}">
                    <a16:creationId xmlns:a16="http://schemas.microsoft.com/office/drawing/2014/main" id="{A1973B40-42A0-464A-AAD3-86DE5FB2FE9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6201" name="Rectangle 57">
            <a:extLst>
              <a:ext uri="{FF2B5EF4-FFF2-40B4-BE49-F238E27FC236}">
                <a16:creationId xmlns:a16="http://schemas.microsoft.com/office/drawing/2014/main" id="{6E68AAAF-99EF-4CBA-92AC-9A020A4DE1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202" name="Rectangle 58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2512C4C1-4B1A-4EF8-8DDA-FAA6364F68A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215" name="Rectangle 71">
            <a:extLst>
              <a:ext uri="{FF2B5EF4-FFF2-40B4-BE49-F238E27FC236}">
                <a16:creationId xmlns:a16="http://schemas.microsoft.com/office/drawing/2014/main" id="{E38F8E12-C33E-43E5-9DA5-F6B96A2D3804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216" name="Rectangle 72">
            <a:extLst>
              <a:ext uri="{FF2B5EF4-FFF2-40B4-BE49-F238E27FC236}">
                <a16:creationId xmlns:a16="http://schemas.microsoft.com/office/drawing/2014/main" id="{8D2E9922-AAA0-45DB-AC54-1F52CD9EF4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217" name="Rectangle 73">
            <a:extLst>
              <a:ext uri="{FF2B5EF4-FFF2-40B4-BE49-F238E27FC236}">
                <a16:creationId xmlns:a16="http://schemas.microsoft.com/office/drawing/2014/main" id="{627A71AF-2F99-4E4C-B3ED-EA7DCF56462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EED995F-99B5-465C-B4F2-4457B56884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498E4-D088-4E04-AADA-F618A4A99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C97A9-9C64-4E19-9643-5586C82E2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F1310-EEA6-491C-B013-9CF00BE5D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4A138-D3F9-45C9-878F-68DF7383B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37AFD-331D-4892-BF62-17D66D466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D8D08-69DE-433A-BC8C-1B16AEB5AA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63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32732C-E5B5-4615-880C-798C53C8A9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FB9B7-5EBF-4531-B330-63C7B8D9E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B4576-218B-49C8-B78A-C012DC9EA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88A3A-E23A-4206-AFD0-D13121F85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9A33D-4676-4BC7-977C-466B3D279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8410A-10BE-404A-A873-1916B2E90F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659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03B7-9459-46F6-B765-22E1830CF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87D96264-B099-435C-AF78-EE6696DBF33C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89B19-7962-439E-91FC-DD3A146D42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68C15-3CC7-4619-A6DD-C25FEF253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A2369-5892-4086-BD4E-E656DCE16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3E4655F-9DCC-422A-A48E-28D82FC4C3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61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AA973-31C6-4B14-B30A-766B654AD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20081-F573-4B8A-AD20-A40800E38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3A642-96F0-44BE-956B-6D5A46E0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A031A-885B-4712-B04E-684FEB9ED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FCF0F-7DAA-4E63-B5C0-7726624A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B0077-7896-4F92-BA32-4DEE579053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71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28F3B-8718-4F19-9AB3-ACE2292A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ED4B5-412B-4C0B-8A43-474814CCD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3B5D6-BCC7-4824-9FB1-FF13A868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575A8-BB00-4224-B51F-4475F435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100D7-B979-4883-9A9D-62D2885D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1F888-A326-4AD3-9BA3-D053735C1E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59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31DCD-1C8A-4EBD-AB53-95F2578CE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E19F0-4A32-42C8-8081-6E9782024A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92949-4F6F-45C6-AB24-FBF521EDB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1F0B9-ECD8-4571-9822-9D16D9DC0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56561-291B-4043-BE18-867D9E16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D7FE6-B495-4FB8-95C4-8FE2D7B05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C077A-27B9-4D98-B123-43566C7E66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30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33293-D431-4B6F-B32B-1E371AE2B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734D5-87F7-4313-9F72-5E22ED916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66EF9-AE58-49EF-9859-C3473063F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902947-EF0B-41BA-80E4-6EC42F48D6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4DFD38-E01B-45CB-93C8-FD998C5319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785333-4625-4E86-8780-6EFEF368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B34FA8-6C71-45B2-B80F-82C4D1278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9E5CC4-D083-4F1D-89B3-E5709E8B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C7EE6-B5AB-4A3A-802B-128FC81FB1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52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DB8D-305E-4656-87A0-55BED25F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CE87B-4D2C-45B5-ABFA-CBD55902C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8D8EC2-3DAA-4BF7-940C-3E335854E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BCB74-2176-4242-885F-46159453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0663F-3493-494E-94FA-23CB5F5B48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00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B61AE7-33ED-4C72-8D4E-0E442101E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891C9-1BDF-4BE1-AFA4-5E884397C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20046-C900-41DC-AB87-400FE2282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08B1D-328B-493B-B9A3-23E7D231E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30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E8D39-DD21-4E2D-8C4E-45E9375D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9B70E-F1B7-47F2-BDA2-88B28D8B2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FC1C8-F5B7-44FF-8E2B-457B0EE05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76D46-92E1-42DF-8282-AD2066D7B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3E825-9E49-4242-A968-AF35667C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8E297-9A55-4F55-BFEE-4ED2E051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6871E-A898-4172-98C9-8E2BEE0A35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00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07EE9-CBE7-4EB0-A928-529E7EA6A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CE95A6-EBB7-4DDB-ACC4-CBB96EE41D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73BDB-B790-4C33-83DA-C88D4012D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FA59A-6683-4487-8894-A7BD9A69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E1959-FEDD-4C7F-9CE9-B20611027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AAD7E-94D7-4C7A-8DE5-B133FFACA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767A2-5CB5-49D9-9BDA-D108A0FFB7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37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632D7AD2-0DAB-4531-B1D9-E92385947BC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27" name="Group 3">
              <a:extLst>
                <a:ext uri="{FF2B5EF4-FFF2-40B4-BE49-F238E27FC236}">
                  <a16:creationId xmlns:a16="http://schemas.microsoft.com/office/drawing/2014/main" id="{1DEF3997-D037-47C6-B3CE-C06220EEDC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28" name="Group 4">
                <a:extLst>
                  <a:ext uri="{FF2B5EF4-FFF2-40B4-BE49-F238E27FC236}">
                    <a16:creationId xmlns:a16="http://schemas.microsoft.com/office/drawing/2014/main" id="{832E9584-5703-4EF7-800D-3408770EEF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29" name="Line 5">
                  <a:extLst>
                    <a:ext uri="{FF2B5EF4-FFF2-40B4-BE49-F238E27FC236}">
                      <a16:creationId xmlns:a16="http://schemas.microsoft.com/office/drawing/2014/main" id="{0B13F193-2671-4A68-B803-83610F67F0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30" name="Line 6">
                  <a:extLst>
                    <a:ext uri="{FF2B5EF4-FFF2-40B4-BE49-F238E27FC236}">
                      <a16:creationId xmlns:a16="http://schemas.microsoft.com/office/drawing/2014/main" id="{0CCE8F82-F173-4A3B-A9AC-246C852870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31" name="Line 7">
                  <a:extLst>
                    <a:ext uri="{FF2B5EF4-FFF2-40B4-BE49-F238E27FC236}">
                      <a16:creationId xmlns:a16="http://schemas.microsoft.com/office/drawing/2014/main" id="{5F4AE123-612D-49CB-A75E-B9F6DD67B5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32" name="Line 8">
                  <a:extLst>
                    <a:ext uri="{FF2B5EF4-FFF2-40B4-BE49-F238E27FC236}">
                      <a16:creationId xmlns:a16="http://schemas.microsoft.com/office/drawing/2014/main" id="{614C986F-ED75-4A0C-A762-19AA753026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33" name="Line 9">
                  <a:extLst>
                    <a:ext uri="{FF2B5EF4-FFF2-40B4-BE49-F238E27FC236}">
                      <a16:creationId xmlns:a16="http://schemas.microsoft.com/office/drawing/2014/main" id="{DC8B5DE7-F8DA-477D-8846-621DA65AF5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34" name="Line 10">
                  <a:extLst>
                    <a:ext uri="{FF2B5EF4-FFF2-40B4-BE49-F238E27FC236}">
                      <a16:creationId xmlns:a16="http://schemas.microsoft.com/office/drawing/2014/main" id="{A91C129C-9E32-4428-8826-72C8F25A13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35" name="Line 11">
                  <a:extLst>
                    <a:ext uri="{FF2B5EF4-FFF2-40B4-BE49-F238E27FC236}">
                      <a16:creationId xmlns:a16="http://schemas.microsoft.com/office/drawing/2014/main" id="{A30BC0EA-FA5A-4FE3-AF9D-EEE2E369AB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36" name="Line 12">
                  <a:extLst>
                    <a:ext uri="{FF2B5EF4-FFF2-40B4-BE49-F238E27FC236}">
                      <a16:creationId xmlns:a16="http://schemas.microsoft.com/office/drawing/2014/main" id="{AB37C587-C744-4FFF-884E-70C48AE7A0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37" name="Line 13">
                  <a:extLst>
                    <a:ext uri="{FF2B5EF4-FFF2-40B4-BE49-F238E27FC236}">
                      <a16:creationId xmlns:a16="http://schemas.microsoft.com/office/drawing/2014/main" id="{504AD0D7-01EF-48D5-B631-11BEB8494C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38" name="Line 14">
                  <a:extLst>
                    <a:ext uri="{FF2B5EF4-FFF2-40B4-BE49-F238E27FC236}">
                      <a16:creationId xmlns:a16="http://schemas.microsoft.com/office/drawing/2014/main" id="{C17012FB-FC83-42DC-8457-0ADF6DD55F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39" name="Line 15">
                  <a:extLst>
                    <a:ext uri="{FF2B5EF4-FFF2-40B4-BE49-F238E27FC236}">
                      <a16:creationId xmlns:a16="http://schemas.microsoft.com/office/drawing/2014/main" id="{B71EEE8F-A030-43FA-9ED9-F19BA34EA3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0" name="Line 16">
                  <a:extLst>
                    <a:ext uri="{FF2B5EF4-FFF2-40B4-BE49-F238E27FC236}">
                      <a16:creationId xmlns:a16="http://schemas.microsoft.com/office/drawing/2014/main" id="{75D0CAEE-D6D6-4412-B601-D1A46BCFD8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1" name="Line 17">
                  <a:extLst>
                    <a:ext uri="{FF2B5EF4-FFF2-40B4-BE49-F238E27FC236}">
                      <a16:creationId xmlns:a16="http://schemas.microsoft.com/office/drawing/2014/main" id="{9EB91A76-5FA4-4882-84C7-E014418F60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2" name="Line 18">
                  <a:extLst>
                    <a:ext uri="{FF2B5EF4-FFF2-40B4-BE49-F238E27FC236}">
                      <a16:creationId xmlns:a16="http://schemas.microsoft.com/office/drawing/2014/main" id="{346C16EC-703C-427B-8FEF-741E8EF758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3" name="Line 19">
                  <a:extLst>
                    <a:ext uri="{FF2B5EF4-FFF2-40B4-BE49-F238E27FC236}">
                      <a16:creationId xmlns:a16="http://schemas.microsoft.com/office/drawing/2014/main" id="{AA41E66D-E081-4BD2-98E3-AC11439B4B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4" name="Line 20">
                  <a:extLst>
                    <a:ext uri="{FF2B5EF4-FFF2-40B4-BE49-F238E27FC236}">
                      <a16:creationId xmlns:a16="http://schemas.microsoft.com/office/drawing/2014/main" id="{25DAD706-D302-467E-BC6F-5A7D847FDF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5" name="Line 21">
                  <a:extLst>
                    <a:ext uri="{FF2B5EF4-FFF2-40B4-BE49-F238E27FC236}">
                      <a16:creationId xmlns:a16="http://schemas.microsoft.com/office/drawing/2014/main" id="{8F55B50A-DE2C-443B-B49D-E260E5A1DA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6" name="Line 22">
                  <a:extLst>
                    <a:ext uri="{FF2B5EF4-FFF2-40B4-BE49-F238E27FC236}">
                      <a16:creationId xmlns:a16="http://schemas.microsoft.com/office/drawing/2014/main" id="{9AA40532-71A5-464A-BA28-1AF187E865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7" name="Line 23">
                  <a:extLst>
                    <a:ext uri="{FF2B5EF4-FFF2-40B4-BE49-F238E27FC236}">
                      <a16:creationId xmlns:a16="http://schemas.microsoft.com/office/drawing/2014/main" id="{7EF2BD38-A82A-4963-AD3E-B5D89F4B2C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8" name="Line 24">
                  <a:extLst>
                    <a:ext uri="{FF2B5EF4-FFF2-40B4-BE49-F238E27FC236}">
                      <a16:creationId xmlns:a16="http://schemas.microsoft.com/office/drawing/2014/main" id="{4F490BE4-F0C7-4F47-A862-350FBADA7D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9" name="Line 25">
                  <a:extLst>
                    <a:ext uri="{FF2B5EF4-FFF2-40B4-BE49-F238E27FC236}">
                      <a16:creationId xmlns:a16="http://schemas.microsoft.com/office/drawing/2014/main" id="{F815F904-CAEB-4042-BC11-3EA7F06A6F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50" name="Line 26">
                  <a:extLst>
                    <a:ext uri="{FF2B5EF4-FFF2-40B4-BE49-F238E27FC236}">
                      <a16:creationId xmlns:a16="http://schemas.microsoft.com/office/drawing/2014/main" id="{E5C7ABA7-71CE-4399-B427-B9C96657D8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051" name="Group 27">
                <a:extLst>
                  <a:ext uri="{FF2B5EF4-FFF2-40B4-BE49-F238E27FC236}">
                    <a16:creationId xmlns:a16="http://schemas.microsoft.com/office/drawing/2014/main" id="{36679380-E949-4DBF-9050-5E0DDA16BF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52" name="Line 28">
                  <a:extLst>
                    <a:ext uri="{FF2B5EF4-FFF2-40B4-BE49-F238E27FC236}">
                      <a16:creationId xmlns:a16="http://schemas.microsoft.com/office/drawing/2014/main" id="{766BE920-C7A0-4086-B17D-EE41086C16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53" name="Line 29">
                  <a:extLst>
                    <a:ext uri="{FF2B5EF4-FFF2-40B4-BE49-F238E27FC236}">
                      <a16:creationId xmlns:a16="http://schemas.microsoft.com/office/drawing/2014/main" id="{0820CAF0-AFB0-48D7-A3EE-54C9392757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54" name="Line 30">
                  <a:extLst>
                    <a:ext uri="{FF2B5EF4-FFF2-40B4-BE49-F238E27FC236}">
                      <a16:creationId xmlns:a16="http://schemas.microsoft.com/office/drawing/2014/main" id="{21FF87E8-8C4B-45F7-8F2D-B9D24BEA7C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55" name="Line 31">
                  <a:extLst>
                    <a:ext uri="{FF2B5EF4-FFF2-40B4-BE49-F238E27FC236}">
                      <a16:creationId xmlns:a16="http://schemas.microsoft.com/office/drawing/2014/main" id="{878116C7-EEB4-4EEB-996C-14B089771D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56" name="Line 32">
                  <a:extLst>
                    <a:ext uri="{FF2B5EF4-FFF2-40B4-BE49-F238E27FC236}">
                      <a16:creationId xmlns:a16="http://schemas.microsoft.com/office/drawing/2014/main" id="{AAFFA4E6-E31C-4E50-934B-D4C4292245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57" name="Line 33">
                  <a:extLst>
                    <a:ext uri="{FF2B5EF4-FFF2-40B4-BE49-F238E27FC236}">
                      <a16:creationId xmlns:a16="http://schemas.microsoft.com/office/drawing/2014/main" id="{EE9303EA-0C27-4DE2-B3BE-702DD705C3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58" name="Line 34">
                  <a:extLst>
                    <a:ext uri="{FF2B5EF4-FFF2-40B4-BE49-F238E27FC236}">
                      <a16:creationId xmlns:a16="http://schemas.microsoft.com/office/drawing/2014/main" id="{1CA1FB32-9CBA-48CD-A336-2D8F6823CA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59" name="Line 35">
                  <a:extLst>
                    <a:ext uri="{FF2B5EF4-FFF2-40B4-BE49-F238E27FC236}">
                      <a16:creationId xmlns:a16="http://schemas.microsoft.com/office/drawing/2014/main" id="{4D6A4F49-86E5-4611-98E5-1A99818154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60" name="Line 36">
                  <a:extLst>
                    <a:ext uri="{FF2B5EF4-FFF2-40B4-BE49-F238E27FC236}">
                      <a16:creationId xmlns:a16="http://schemas.microsoft.com/office/drawing/2014/main" id="{F9FA4E72-AAC1-48B1-AF27-85A2EA069E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61" name="Line 37">
                  <a:extLst>
                    <a:ext uri="{FF2B5EF4-FFF2-40B4-BE49-F238E27FC236}">
                      <a16:creationId xmlns:a16="http://schemas.microsoft.com/office/drawing/2014/main" id="{7D8A43C0-C6D5-4C73-A209-751152E983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62" name="Line 38">
                  <a:extLst>
                    <a:ext uri="{FF2B5EF4-FFF2-40B4-BE49-F238E27FC236}">
                      <a16:creationId xmlns:a16="http://schemas.microsoft.com/office/drawing/2014/main" id="{EBC083BE-6DC6-42E1-949B-8381B67E7B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63" name="Line 39">
                  <a:extLst>
                    <a:ext uri="{FF2B5EF4-FFF2-40B4-BE49-F238E27FC236}">
                      <a16:creationId xmlns:a16="http://schemas.microsoft.com/office/drawing/2014/main" id="{72E9428A-E699-4624-A671-A6AC76A7D5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64" name="Line 40">
                  <a:extLst>
                    <a:ext uri="{FF2B5EF4-FFF2-40B4-BE49-F238E27FC236}">
                      <a16:creationId xmlns:a16="http://schemas.microsoft.com/office/drawing/2014/main" id="{CE122243-6816-4A5B-BA5E-7C381DA636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65" name="Line 41">
                  <a:extLst>
                    <a:ext uri="{FF2B5EF4-FFF2-40B4-BE49-F238E27FC236}">
                      <a16:creationId xmlns:a16="http://schemas.microsoft.com/office/drawing/2014/main" id="{7746526D-67EA-470F-A95B-CBDEFDC391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66" name="Line 42">
                  <a:extLst>
                    <a:ext uri="{FF2B5EF4-FFF2-40B4-BE49-F238E27FC236}">
                      <a16:creationId xmlns:a16="http://schemas.microsoft.com/office/drawing/2014/main" id="{04F1CC0B-1029-40B3-8ED1-4EF646DC7F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67" name="Line 43">
                  <a:extLst>
                    <a:ext uri="{FF2B5EF4-FFF2-40B4-BE49-F238E27FC236}">
                      <a16:creationId xmlns:a16="http://schemas.microsoft.com/office/drawing/2014/main" id="{29487A38-4768-42B0-9EF4-FC950979A3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68" name="Line 44">
                  <a:extLst>
                    <a:ext uri="{FF2B5EF4-FFF2-40B4-BE49-F238E27FC236}">
                      <a16:creationId xmlns:a16="http://schemas.microsoft.com/office/drawing/2014/main" id="{066B101E-56A1-4C9B-A9EE-6380C732E0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69" name="Line 45">
                  <a:extLst>
                    <a:ext uri="{FF2B5EF4-FFF2-40B4-BE49-F238E27FC236}">
                      <a16:creationId xmlns:a16="http://schemas.microsoft.com/office/drawing/2014/main" id="{3671DF07-C6EF-477C-A72D-7A6DDFD9AF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70" name="Line 46">
                  <a:extLst>
                    <a:ext uri="{FF2B5EF4-FFF2-40B4-BE49-F238E27FC236}">
                      <a16:creationId xmlns:a16="http://schemas.microsoft.com/office/drawing/2014/main" id="{DB056803-08CC-412F-ADD9-DB574BC5EB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71" name="Line 47">
                  <a:extLst>
                    <a:ext uri="{FF2B5EF4-FFF2-40B4-BE49-F238E27FC236}">
                      <a16:creationId xmlns:a16="http://schemas.microsoft.com/office/drawing/2014/main" id="{43C6A708-B200-4DFF-9662-4384F0193E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72" name="Line 48">
                  <a:extLst>
                    <a:ext uri="{FF2B5EF4-FFF2-40B4-BE49-F238E27FC236}">
                      <a16:creationId xmlns:a16="http://schemas.microsoft.com/office/drawing/2014/main" id="{4F6F3C6C-C122-4195-9E59-B344760BE6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73" name="Line 49">
                  <a:extLst>
                    <a:ext uri="{FF2B5EF4-FFF2-40B4-BE49-F238E27FC236}">
                      <a16:creationId xmlns:a16="http://schemas.microsoft.com/office/drawing/2014/main" id="{D12F839E-D2AE-4993-9014-F0B5734FEC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74" name="Line 50">
                  <a:extLst>
                    <a:ext uri="{FF2B5EF4-FFF2-40B4-BE49-F238E27FC236}">
                      <a16:creationId xmlns:a16="http://schemas.microsoft.com/office/drawing/2014/main" id="{854F3EB1-237A-44A8-906C-ABB3F5796E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75" name="Line 51">
                  <a:extLst>
                    <a:ext uri="{FF2B5EF4-FFF2-40B4-BE49-F238E27FC236}">
                      <a16:creationId xmlns:a16="http://schemas.microsoft.com/office/drawing/2014/main" id="{ACDE1979-0864-41A9-AD17-2E895EF836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76" name="Line 52">
                  <a:extLst>
                    <a:ext uri="{FF2B5EF4-FFF2-40B4-BE49-F238E27FC236}">
                      <a16:creationId xmlns:a16="http://schemas.microsoft.com/office/drawing/2014/main" id="{F1EA5214-AAFB-4777-879C-395AD3BFEE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77" name="Line 53">
                  <a:extLst>
                    <a:ext uri="{FF2B5EF4-FFF2-40B4-BE49-F238E27FC236}">
                      <a16:creationId xmlns:a16="http://schemas.microsoft.com/office/drawing/2014/main" id="{8F932820-6A4E-4696-9738-DC569E6D69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78" name="Line 54">
                  <a:extLst>
                    <a:ext uri="{FF2B5EF4-FFF2-40B4-BE49-F238E27FC236}">
                      <a16:creationId xmlns:a16="http://schemas.microsoft.com/office/drawing/2014/main" id="{1D25B13B-5A1A-4FE1-B211-C609117D2A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79" name="Line 55">
                  <a:extLst>
                    <a:ext uri="{FF2B5EF4-FFF2-40B4-BE49-F238E27FC236}">
                      <a16:creationId xmlns:a16="http://schemas.microsoft.com/office/drawing/2014/main" id="{3AEEF379-4E5C-48FB-909D-C0E25AD5DC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80" name="Line 56">
                  <a:extLst>
                    <a:ext uri="{FF2B5EF4-FFF2-40B4-BE49-F238E27FC236}">
                      <a16:creationId xmlns:a16="http://schemas.microsoft.com/office/drawing/2014/main" id="{112D6B2A-ACFB-4DDB-8C1F-B1F51D95FD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1081" name="Rectangle 57" descr="60%">
              <a:extLst>
                <a:ext uri="{FF2B5EF4-FFF2-40B4-BE49-F238E27FC236}">
                  <a16:creationId xmlns:a16="http://schemas.microsoft.com/office/drawing/2014/main" id="{EDA18CF7-A86D-4301-94F2-F35B604FAF65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82" name="Line 58">
              <a:extLst>
                <a:ext uri="{FF2B5EF4-FFF2-40B4-BE49-F238E27FC236}">
                  <a16:creationId xmlns:a16="http://schemas.microsoft.com/office/drawing/2014/main" id="{C1C50F0E-12A7-4E5E-8F43-3A39C41B7179}"/>
                </a:ext>
              </a:extLst>
            </p:cNvPr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083" name="Group 59">
              <a:extLst>
                <a:ext uri="{FF2B5EF4-FFF2-40B4-BE49-F238E27FC236}">
                  <a16:creationId xmlns:a16="http://schemas.microsoft.com/office/drawing/2014/main" id="{B798F7C9-CB25-49F9-9660-16E17CE7AF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84" name="Line 60">
                <a:extLst>
                  <a:ext uri="{FF2B5EF4-FFF2-40B4-BE49-F238E27FC236}">
                    <a16:creationId xmlns:a16="http://schemas.microsoft.com/office/drawing/2014/main" id="{48ED7593-A764-41A7-9298-6F471D53DF15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5" name="Line 61">
                <a:extLst>
                  <a:ext uri="{FF2B5EF4-FFF2-40B4-BE49-F238E27FC236}">
                    <a16:creationId xmlns:a16="http://schemas.microsoft.com/office/drawing/2014/main" id="{829DCEAC-88B5-43C5-971D-3937393347AD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6" name="Arc 62">
                <a:extLst>
                  <a:ext uri="{FF2B5EF4-FFF2-40B4-BE49-F238E27FC236}">
                    <a16:creationId xmlns:a16="http://schemas.microsoft.com/office/drawing/2014/main" id="{237E7862-EFE5-4531-AB5D-DA0874754243}"/>
                  </a:ext>
                </a:extLst>
              </p:cNvPr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1087" name="Rectangle 63">
            <a:extLst>
              <a:ext uri="{FF2B5EF4-FFF2-40B4-BE49-F238E27FC236}">
                <a16:creationId xmlns:a16="http://schemas.microsoft.com/office/drawing/2014/main" id="{84010F30-2EF3-4745-A6E1-6B396BB15F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88" name="Rectangle 64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533AEFDE-EBC3-47B6-A12E-ECCF81AD87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92" name="Rectangle 68">
            <a:extLst>
              <a:ext uri="{FF2B5EF4-FFF2-40B4-BE49-F238E27FC236}">
                <a16:creationId xmlns:a16="http://schemas.microsoft.com/office/drawing/2014/main" id="{05BFD010-446F-4746-9757-AE19A5FE7F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93" name="Rectangle 69">
            <a:extLst>
              <a:ext uri="{FF2B5EF4-FFF2-40B4-BE49-F238E27FC236}">
                <a16:creationId xmlns:a16="http://schemas.microsoft.com/office/drawing/2014/main" id="{EBD53B4E-2D95-41C8-9280-117246EF4EC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94" name="Rectangle 70">
            <a:extLst>
              <a:ext uri="{FF2B5EF4-FFF2-40B4-BE49-F238E27FC236}">
                <a16:creationId xmlns:a16="http://schemas.microsoft.com/office/drawing/2014/main" id="{7CFCAEE0-D317-43E0-8472-9C1D52534B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387F1E-411B-4A58-88C7-ACF1EF884B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anose="05000000000000000000" pitchFamily="2" charset="2"/>
        <a:buBlip>
          <a:blip r:embed="rId1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anose="05000000000000000000" pitchFamily="2" charset="2"/>
        <a:buChar char="w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7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5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460EE98E-58CA-4CB7-BBA8-34F874B590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/>
              <a:t>CRM Best Practice for SMEs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C456B4E-3100-45C4-B025-A914FD5351F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73313" y="3873500"/>
            <a:ext cx="6400800" cy="175260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4000" b="1">
                <a:solidFill>
                  <a:schemeClr val="bg1"/>
                </a:solidFill>
              </a:rPr>
              <a:t>SMEs Trading Ltd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4B05DFD0-37FA-4DF6-B45D-90F60652D7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There are five main reasons why CRM initiatives fail</a:t>
            </a:r>
            <a:endParaRPr lang="en-GB" altLang="en-US"/>
          </a:p>
        </p:txBody>
      </p:sp>
      <p:graphicFrame>
        <p:nvGraphicFramePr>
          <p:cNvPr id="47128" name="Group 24">
            <a:extLst>
              <a:ext uri="{FF2B5EF4-FFF2-40B4-BE49-F238E27FC236}">
                <a16:creationId xmlns:a16="http://schemas.microsoft.com/office/drawing/2014/main" id="{997AFC53-2C49-48CC-9469-956C1A72B7AE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1525588"/>
          <a:ext cx="7889875" cy="5183187"/>
        </p:xfrm>
        <a:graphic>
          <a:graphicData uri="http://schemas.openxmlformats.org/drawingml/2006/table">
            <a:tbl>
              <a:tblPr/>
              <a:tblGrid>
                <a:gridCol w="2833688">
                  <a:extLst>
                    <a:ext uri="{9D8B030D-6E8A-4147-A177-3AD203B41FA5}">
                      <a16:colId xmlns:a16="http://schemas.microsoft.com/office/drawing/2014/main" val="816870770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1016969518"/>
                    </a:ext>
                  </a:extLst>
                </a:gridCol>
                <a:gridCol w="4452937">
                  <a:extLst>
                    <a:ext uri="{9D8B030D-6E8A-4147-A177-3AD203B41FA5}">
                      <a16:colId xmlns:a16="http://schemas.microsoft.com/office/drawing/2014/main" val="1243751972"/>
                    </a:ext>
                  </a:extLst>
                </a:gridCol>
              </a:tblGrid>
              <a:tr h="185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1. Implementing CRM technology before creating a customer acquisition and retention strategy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568325" indent="-11112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52513" indent="-1000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15192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4150" indent="-184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52513" indent="-1000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15192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84150" marR="0" lvl="0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Mistaking CRM software for a customer strategy and therefore:</a:t>
                      </a:r>
                    </a:p>
                    <a:p>
                      <a:pPr marL="668338" marR="0" lvl="1" indent="-211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allowing software vendors to drive your approach to customer management or</a:t>
                      </a:r>
                    </a:p>
                    <a:p>
                      <a:pPr marL="668338" marR="0" lvl="1" indent="-211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retro-fitting a customer strategy to match a software purchase</a:t>
                      </a:r>
                    </a:p>
                    <a:p>
                      <a:pPr marL="184150" marR="0" lvl="0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621485"/>
                  </a:ext>
                </a:extLst>
              </a:tr>
              <a:tr h="2373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2. Implementing CRM technology before creating a customer-focused organisation</a:t>
                      </a:r>
                      <a:endParaRPr kumimoji="0" lang="en-GB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92075" marR="0" lvl="0" indent="-92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 87% of CRM initiatives fail due to insufficient change management</a:t>
                      </a:r>
                    </a:p>
                    <a:p>
                      <a:pPr marL="668338" marR="0" lvl="1" indent="-211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restructuring departmental, product or geographic structures</a:t>
                      </a:r>
                    </a:p>
                    <a:p>
                      <a:pPr marL="668338" marR="0" lvl="1" indent="-211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re-engineering customer facing and backend processes</a:t>
                      </a:r>
                    </a:p>
                    <a:p>
                      <a:pPr marL="668338" marR="0" lvl="1" indent="-211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redesigning roles, performance measures, compensation and training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543464"/>
                  </a:ext>
                </a:extLst>
              </a:tr>
            </a:tbl>
          </a:graphicData>
        </a:graphic>
      </p:graphicFrame>
      <p:sp>
        <p:nvSpPr>
          <p:cNvPr id="47124" name="Text Box 20">
            <a:extLst>
              <a:ext uri="{FF2B5EF4-FFF2-40B4-BE49-F238E27FC236}">
                <a16:creationId xmlns:a16="http://schemas.microsoft.com/office/drawing/2014/main" id="{3A71F312-FEDE-4A53-B871-07B08741D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5943600"/>
            <a:ext cx="2925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>
                <a:solidFill>
                  <a:srgbClr val="595959"/>
                </a:solidFill>
                <a:latin typeface="Arial" panose="020B0604020202020204" pitchFamily="34" charset="0"/>
              </a:rPr>
              <a:t>Source: Harvard Business Review </a:t>
            </a:r>
            <a:endParaRPr lang="en-GB" altLang="en-US" sz="140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44ABC44-53EC-4F21-9C83-7CC7501C5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6425" y="512763"/>
            <a:ext cx="7981950" cy="819150"/>
          </a:xfrm>
        </p:spPr>
        <p:txBody>
          <a:bodyPr/>
          <a:lstStyle/>
          <a:p>
            <a:r>
              <a:rPr lang="en-US" altLang="en-US"/>
              <a:t>There are five main reasons why CRM initiatives fail (continued)</a:t>
            </a:r>
            <a:endParaRPr lang="en-GB" altLang="en-US"/>
          </a:p>
        </p:txBody>
      </p:sp>
      <p:graphicFrame>
        <p:nvGraphicFramePr>
          <p:cNvPr id="48153" name="Group 25">
            <a:extLst>
              <a:ext uri="{FF2B5EF4-FFF2-40B4-BE49-F238E27FC236}">
                <a16:creationId xmlns:a16="http://schemas.microsoft.com/office/drawing/2014/main" id="{C27AADBB-0DA3-46F1-A172-D2D85339CACE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1538288"/>
          <a:ext cx="7889875" cy="5259387"/>
        </p:xfrm>
        <a:graphic>
          <a:graphicData uri="http://schemas.openxmlformats.org/drawingml/2006/table">
            <a:tbl>
              <a:tblPr/>
              <a:tblGrid>
                <a:gridCol w="2833688">
                  <a:extLst>
                    <a:ext uri="{9D8B030D-6E8A-4147-A177-3AD203B41FA5}">
                      <a16:colId xmlns:a16="http://schemas.microsoft.com/office/drawing/2014/main" val="1938996299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55990780"/>
                    </a:ext>
                  </a:extLst>
                </a:gridCol>
                <a:gridCol w="4452937">
                  <a:extLst>
                    <a:ext uri="{9D8B030D-6E8A-4147-A177-3AD203B41FA5}">
                      <a16:colId xmlns:a16="http://schemas.microsoft.com/office/drawing/2014/main" val="994960344"/>
                    </a:ext>
                  </a:extLst>
                </a:gridCol>
              </a:tblGrid>
              <a:tr h="1538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3. Assuming more CRM technology is better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568325" indent="-11112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52513" indent="-1000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15192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4150" indent="-184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52513" indent="-1000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15192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84150" marR="0" lvl="0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The larger the scope of the CRM software implementation, the:</a:t>
                      </a:r>
                    </a:p>
                    <a:p>
                      <a:pPr marL="668338" marR="0" lvl="1" indent="-211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harder it is to deliver</a:t>
                      </a:r>
                    </a:p>
                    <a:p>
                      <a:pPr marL="668338" marR="0" lvl="1" indent="-211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more likely it is to miss deadlines and overrun on time and cost</a:t>
                      </a:r>
                    </a:p>
                    <a:p>
                      <a:pPr marL="668338" marR="0" lvl="1" indent="-211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more likely it is to be terminated</a:t>
                      </a:r>
                    </a:p>
                    <a:p>
                      <a:pPr marL="184150" marR="0" lvl="0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47871"/>
                  </a:ext>
                </a:extLst>
              </a:tr>
              <a:tr h="1562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4. Stalking, not wooing customers (inappropriate communication method, frequency or content)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5. Data, data</a:t>
                      </a: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..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4150" indent="-184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84150" marR="0" lvl="0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Just because you can contact a customer does not mean that you should:</a:t>
                      </a:r>
                    </a:p>
                    <a:p>
                      <a:pPr marL="668338" marR="0" lvl="1" indent="-211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understand which customers want a relationship with you</a:t>
                      </a:r>
                    </a:p>
                    <a:p>
                      <a:pPr marL="668338" marR="0" lvl="1" indent="-211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contact them in ways that they value</a:t>
                      </a:r>
                    </a:p>
                    <a:p>
                      <a:pPr marL="184150" marR="0" lvl="0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Data cleansing, and consolidation is not taken seriously</a:t>
                      </a:r>
                    </a:p>
                    <a:p>
                      <a:pPr marL="668338" marR="0" lvl="1" indent="-211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Personal islands must be eliminated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8056733"/>
                  </a:ext>
                </a:extLst>
              </a:tr>
              <a:tr h="1017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4150" indent="-184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84150" marR="0" lvl="0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2122838"/>
                  </a:ext>
                </a:extLst>
              </a:tr>
            </a:tbl>
          </a:graphicData>
        </a:graphic>
      </p:graphicFrame>
      <p:sp>
        <p:nvSpPr>
          <p:cNvPr id="48151" name="Text Box 23">
            <a:extLst>
              <a:ext uri="{FF2B5EF4-FFF2-40B4-BE49-F238E27FC236}">
                <a16:creationId xmlns:a16="http://schemas.microsoft.com/office/drawing/2014/main" id="{FA1EA1BE-7B75-4BC4-B4E9-6D9A498FC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5943600"/>
            <a:ext cx="2925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>
                <a:solidFill>
                  <a:srgbClr val="595959"/>
                </a:solidFill>
                <a:latin typeface="Arial" panose="020B0604020202020204" pitchFamily="34" charset="0"/>
              </a:rPr>
              <a:t>Source: Harvard Business Review </a:t>
            </a:r>
            <a:endParaRPr lang="en-GB" altLang="en-US" sz="140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81" name="Rectangle 29">
            <a:extLst>
              <a:ext uri="{FF2B5EF4-FFF2-40B4-BE49-F238E27FC236}">
                <a16:creationId xmlns:a16="http://schemas.microsoft.com/office/drawing/2014/main" id="{DD5D1B09-D122-4C30-9954-1B7C5A35F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CRM processes must be in place before technology is implemented</a:t>
            </a:r>
            <a:endParaRPr lang="en-GB" altLang="en-US"/>
          </a:p>
        </p:txBody>
      </p:sp>
      <p:graphicFrame>
        <p:nvGraphicFramePr>
          <p:cNvPr id="49182" name="Group 30">
            <a:extLst>
              <a:ext uri="{FF2B5EF4-FFF2-40B4-BE49-F238E27FC236}">
                <a16:creationId xmlns:a16="http://schemas.microsoft.com/office/drawing/2014/main" id="{780F6C2A-1DB6-4767-89B6-B103A9054860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1511300"/>
          <a:ext cx="8077200" cy="4481513"/>
        </p:xfrm>
        <a:graphic>
          <a:graphicData uri="http://schemas.openxmlformats.org/drawingml/2006/table">
            <a:tbl>
              <a:tblPr/>
              <a:tblGrid>
                <a:gridCol w="2759075">
                  <a:extLst>
                    <a:ext uri="{9D8B030D-6E8A-4147-A177-3AD203B41FA5}">
                      <a16:colId xmlns:a16="http://schemas.microsoft.com/office/drawing/2014/main" val="2781478055"/>
                    </a:ext>
                  </a:extLst>
                </a:gridCol>
                <a:gridCol w="328613">
                  <a:extLst>
                    <a:ext uri="{9D8B030D-6E8A-4147-A177-3AD203B41FA5}">
                      <a16:colId xmlns:a16="http://schemas.microsoft.com/office/drawing/2014/main" val="3036619049"/>
                    </a:ext>
                  </a:extLst>
                </a:gridCol>
                <a:gridCol w="4989512">
                  <a:extLst>
                    <a:ext uri="{9D8B030D-6E8A-4147-A177-3AD203B41FA5}">
                      <a16:colId xmlns:a16="http://schemas.microsoft.com/office/drawing/2014/main" val="553423620"/>
                    </a:ext>
                  </a:extLst>
                </a:gridCol>
              </a:tblGrid>
              <a:tr h="582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Provide value for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customers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568325" indent="-11112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52513" indent="-1000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15192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4150" indent="-184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52513" indent="-1000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15192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84150" marR="0" lvl="0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The core focus of CRM should be improve the value delivered to customers by continuously sensing and responding to customer / market dynamics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3220691"/>
                  </a:ext>
                </a:extLst>
              </a:tr>
              <a:tr h="582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Ensure strong project governance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568325" indent="-11112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52513" indent="-1000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15192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4150" indent="-184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52513" indent="-1000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15192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84150" marR="0" lvl="0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Leadership should provide commitment, communication of the need for change and urgency</a:t>
                      </a:r>
                    </a:p>
                    <a:p>
                      <a:pPr marL="184150" marR="0" lvl="0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Project must be business lead and driven at all levels </a:t>
                      </a:r>
                    </a:p>
                    <a:p>
                      <a:pPr marL="184150" marR="0" lvl="0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Formal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Change Management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 can help ensure that change is supported and endures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7507814"/>
                  </a:ext>
                </a:extLst>
              </a:tr>
              <a:tr h="688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Align organisation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90500" indent="-190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Configure</a:t>
                      </a: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 the company for success by optimising structure, processes and incentives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775206"/>
                  </a:ext>
                </a:extLst>
              </a:tr>
              <a:tr h="688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Implement CRM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Technology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90500" indent="-190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Modular implementation</a:t>
                      </a: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 using prototyping can help ensure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that the design meets the ever-changing organisational and market needs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0877727"/>
                  </a:ext>
                </a:extLst>
              </a:tr>
            </a:tbl>
          </a:graphicData>
        </a:graphic>
      </p:graphicFrame>
      <p:sp>
        <p:nvSpPr>
          <p:cNvPr id="49178" name="AutoShape 26">
            <a:extLst>
              <a:ext uri="{FF2B5EF4-FFF2-40B4-BE49-F238E27FC236}">
                <a16:creationId xmlns:a16="http://schemas.microsoft.com/office/drawing/2014/main" id="{92046E31-1F74-406E-A64C-1DB9ED63E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475" y="1563688"/>
            <a:ext cx="1404938" cy="4456112"/>
          </a:xfrm>
          <a:prstGeom prst="downArrow">
            <a:avLst>
              <a:gd name="adj1" fmla="val 50000"/>
              <a:gd name="adj2" fmla="val 79294"/>
            </a:avLst>
          </a:prstGeom>
          <a:solidFill>
            <a:srgbClr val="FCE284">
              <a:alpha val="50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FF26F9A5-6980-4DF3-A40A-112997C13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362200"/>
            <a:ext cx="55626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E10A2AF8-8853-4577-8A30-039D187A0F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Contents</a:t>
            </a:r>
          </a:p>
        </p:txBody>
      </p:sp>
      <p:sp>
        <p:nvSpPr>
          <p:cNvPr id="93188" name="Rectangle 4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D867745A-9D99-43D5-97B6-EB9C17AB3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Introduction to CRM</a:t>
            </a:r>
          </a:p>
          <a:p>
            <a:r>
              <a:rPr lang="en-GB" altLang="en-US"/>
              <a:t>Approaches to CRM</a:t>
            </a:r>
          </a:p>
          <a:p>
            <a:r>
              <a:rPr lang="en-GB" altLang="en-US"/>
              <a:t>Delivering a CRM Initiative</a:t>
            </a:r>
          </a:p>
          <a:p>
            <a:r>
              <a:rPr lang="en-GB" altLang="en-US"/>
              <a:t>Selecting CRM Technology</a:t>
            </a:r>
          </a:p>
          <a:p>
            <a:r>
              <a:rPr lang="en-GB" altLang="en-US"/>
              <a:t>Appendix</a:t>
            </a:r>
          </a:p>
          <a:p>
            <a:endParaRPr lang="en-GB" altLang="en-US"/>
          </a:p>
          <a:p>
            <a:endParaRPr lang="en-GB" alt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7042227A-2888-48C3-982B-6BB346A50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6425" y="512763"/>
            <a:ext cx="7981950" cy="819150"/>
          </a:xfrm>
        </p:spPr>
        <p:txBody>
          <a:bodyPr/>
          <a:lstStyle/>
          <a:p>
            <a:r>
              <a:rPr lang="en-US" altLang="en-US"/>
              <a:t>Industry research has identified three distinct approaches to CRM</a:t>
            </a:r>
            <a:endParaRPr lang="en-GB" altLang="en-US"/>
          </a:p>
        </p:txBody>
      </p:sp>
      <p:graphicFrame>
        <p:nvGraphicFramePr>
          <p:cNvPr id="52250" name="Group 26">
            <a:extLst>
              <a:ext uri="{FF2B5EF4-FFF2-40B4-BE49-F238E27FC236}">
                <a16:creationId xmlns:a16="http://schemas.microsoft.com/office/drawing/2014/main" id="{1F1C2398-DA58-4173-BDD1-A07C76713F99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1511300"/>
          <a:ext cx="7889875" cy="4135438"/>
        </p:xfrm>
        <a:graphic>
          <a:graphicData uri="http://schemas.openxmlformats.org/drawingml/2006/table">
            <a:tbl>
              <a:tblPr/>
              <a:tblGrid>
                <a:gridCol w="2833688">
                  <a:extLst>
                    <a:ext uri="{9D8B030D-6E8A-4147-A177-3AD203B41FA5}">
                      <a16:colId xmlns:a16="http://schemas.microsoft.com/office/drawing/2014/main" val="3028867364"/>
                    </a:ext>
                  </a:extLst>
                </a:gridCol>
                <a:gridCol w="334962">
                  <a:extLst>
                    <a:ext uri="{9D8B030D-6E8A-4147-A177-3AD203B41FA5}">
                      <a16:colId xmlns:a16="http://schemas.microsoft.com/office/drawing/2014/main" val="946285637"/>
                    </a:ext>
                  </a:extLst>
                </a:gridCol>
                <a:gridCol w="4721225">
                  <a:extLst>
                    <a:ext uri="{9D8B030D-6E8A-4147-A177-3AD203B41FA5}">
                      <a16:colId xmlns:a16="http://schemas.microsoft.com/office/drawing/2014/main" val="3989854579"/>
                    </a:ext>
                  </a:extLst>
                </a:gridCol>
              </a:tblGrid>
              <a:tr h="582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1. Market-driven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568325" indent="-11112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52513" indent="-1000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15192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4150" indent="-184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52513" indent="-1000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15192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84150" marR="0" lvl="0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The core focus of CRM for the company is improving the value delivered to customers</a:t>
                      </a:r>
                    </a:p>
                    <a:p>
                      <a:pPr marL="668338" marR="0" lvl="1" indent="-211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The company continuously senses and responds to customer / market dynamics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98321"/>
                  </a:ext>
                </a:extLst>
              </a:tr>
              <a:tr h="688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2. Inner-directed</a:t>
                      </a:r>
                      <a:endParaRPr kumimoji="0" lang="en-GB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90500" indent="-190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The core focus of CRM is to improve the internal operational capability of the company</a:t>
                      </a:r>
                    </a:p>
                    <a:p>
                      <a:pPr marL="668338" marR="0" lvl="1" indent="-211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High failure rate as the company looks to improve internal metrics and solve internal problems rather than providing actual value to customers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250901"/>
                  </a:ext>
                </a:extLst>
              </a:tr>
              <a:tr h="688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3. Defensive approach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90500" indent="-190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The core focus of CRM is to to deny advantage to a competitor</a:t>
                      </a:r>
                    </a:p>
                    <a:p>
                      <a:pPr marL="668338" marR="0" lvl="1" indent="-211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The company continuously looks to react to competitors to maintain the status quo</a:t>
                      </a:r>
                    </a:p>
                    <a:p>
                      <a:pPr marL="668338" marR="0" lvl="1" indent="-211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7288597"/>
                  </a:ext>
                </a:extLst>
              </a:tr>
            </a:tbl>
          </a:graphicData>
        </a:graphic>
      </p:graphicFrame>
      <p:sp>
        <p:nvSpPr>
          <p:cNvPr id="52247" name="Text Box 23">
            <a:extLst>
              <a:ext uri="{FF2B5EF4-FFF2-40B4-BE49-F238E27FC236}">
                <a16:creationId xmlns:a16="http://schemas.microsoft.com/office/drawing/2014/main" id="{A4B894F3-CEE4-454B-8583-6FC5CAC54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5943600"/>
            <a:ext cx="2925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>
                <a:solidFill>
                  <a:srgbClr val="595959"/>
                </a:solidFill>
                <a:latin typeface="Arial" panose="020B0604020202020204" pitchFamily="34" charset="0"/>
              </a:rPr>
              <a:t>Source: Wharton Business School </a:t>
            </a:r>
            <a:endParaRPr lang="en-GB" altLang="en-US" sz="140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52248" name="Text Box 24">
            <a:extLst>
              <a:ext uri="{FF2B5EF4-FFF2-40B4-BE49-F238E27FC236}">
                <a16:creationId xmlns:a16="http://schemas.microsoft.com/office/drawing/2014/main" id="{7367998D-61BB-42FE-A81F-A1C9B7F47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00"/>
            <a:ext cx="4818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7504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en-US" sz="1400" b="1">
                <a:solidFill>
                  <a:schemeClr val="tx2"/>
                </a:solidFill>
              </a:rPr>
              <a:t>Approach 1. is typically seen to be more successful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A0699A37-BC02-44BE-B6D9-A6411E7AAD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Properly managed CRM does produce results </a:t>
            </a:r>
            <a:endParaRPr lang="en-GB" altLang="en-US"/>
          </a:p>
        </p:txBody>
      </p:sp>
      <p:graphicFrame>
        <p:nvGraphicFramePr>
          <p:cNvPr id="54275" name="Object 3">
            <a:extLst>
              <a:ext uri="{FF2B5EF4-FFF2-40B4-BE49-F238E27FC236}">
                <a16:creationId xmlns:a16="http://schemas.microsoft.com/office/drawing/2014/main" id="{F769A9A1-8DAB-4F36-A1CD-C4E02F27AB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0225" y="1450975"/>
          <a:ext cx="8154988" cy="456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Chart" r:id="rId4" imgW="4648505" imgH="2600554" progId="Excel.Chart.8">
                  <p:embed/>
                </p:oleObj>
              </mc:Choice>
              <mc:Fallback>
                <p:oleObj name="Chart" r:id="rId4" imgW="4648505" imgH="2600554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1450975"/>
                        <a:ext cx="8154988" cy="456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7938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6" name="Text Box 4">
            <a:extLst>
              <a:ext uri="{FF2B5EF4-FFF2-40B4-BE49-F238E27FC236}">
                <a16:creationId xmlns:a16="http://schemas.microsoft.com/office/drawing/2014/main" id="{4A0B528D-7AAD-4775-BF1E-E41785975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5943600"/>
            <a:ext cx="2925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>
                <a:solidFill>
                  <a:srgbClr val="595959"/>
                </a:solidFill>
                <a:latin typeface="Arial" panose="020B0604020202020204" pitchFamily="34" charset="0"/>
              </a:rPr>
              <a:t>Source: Wharton Business School </a:t>
            </a:r>
            <a:endParaRPr lang="en-GB" altLang="en-US" sz="140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4D075083-8E93-44C6-B47F-356923441C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6425" y="512763"/>
            <a:ext cx="7981950" cy="819150"/>
          </a:xfrm>
        </p:spPr>
        <p:txBody>
          <a:bodyPr/>
          <a:lstStyle/>
          <a:p>
            <a:r>
              <a:rPr lang="en-US" altLang="en-US" sz="3200"/>
              <a:t>Successful CRM focuses on </a:t>
            </a:r>
            <a:r>
              <a:rPr lang="en-US" altLang="en-US" sz="3200" u="sng"/>
              <a:t>four types</a:t>
            </a:r>
            <a:r>
              <a:rPr lang="en-US" altLang="en-US" sz="3200"/>
              <a:t> of customer offering</a:t>
            </a:r>
            <a:endParaRPr lang="en-GB" altLang="en-US" sz="3200"/>
          </a:p>
        </p:txBody>
      </p:sp>
      <p:graphicFrame>
        <p:nvGraphicFramePr>
          <p:cNvPr id="55338" name="Group 42">
            <a:extLst>
              <a:ext uri="{FF2B5EF4-FFF2-40B4-BE49-F238E27FC236}">
                <a16:creationId xmlns:a16="http://schemas.microsoft.com/office/drawing/2014/main" id="{ADE45B30-DB04-4D04-AC87-AB01496E56C9}"/>
              </a:ext>
            </a:extLst>
          </p:cNvPr>
          <p:cNvGraphicFramePr>
            <a:graphicFrameLocks noGrp="1"/>
          </p:cNvGraphicFramePr>
          <p:nvPr/>
        </p:nvGraphicFramePr>
        <p:xfrm>
          <a:off x="1289050" y="1676400"/>
          <a:ext cx="6178550" cy="4697413"/>
        </p:xfrm>
        <a:graphic>
          <a:graphicData uri="http://schemas.openxmlformats.org/drawingml/2006/table">
            <a:tbl>
              <a:tblPr/>
              <a:tblGrid>
                <a:gridCol w="1477963">
                  <a:extLst>
                    <a:ext uri="{9D8B030D-6E8A-4147-A177-3AD203B41FA5}">
                      <a16:colId xmlns:a16="http://schemas.microsoft.com/office/drawing/2014/main" val="2173097584"/>
                    </a:ext>
                  </a:extLst>
                </a:gridCol>
                <a:gridCol w="2338387">
                  <a:extLst>
                    <a:ext uri="{9D8B030D-6E8A-4147-A177-3AD203B41FA5}">
                      <a16:colId xmlns:a16="http://schemas.microsoft.com/office/drawing/2014/main" val="279758063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1026927344"/>
                    </a:ext>
                  </a:extLst>
                </a:gridCol>
              </a:tblGrid>
              <a:tr h="208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Frequent</a:t>
                      </a:r>
                      <a:endParaRPr kumimoji="0" lang="en-GB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456906"/>
                  </a:ext>
                </a:extLst>
              </a:tr>
              <a:tr h="2049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Infrequent</a:t>
                      </a:r>
                      <a:endParaRPr kumimoji="0" lang="en-GB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980754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Core</a:t>
                      </a:r>
                      <a:endParaRPr kumimoji="0" lang="en-GB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Extended</a:t>
                      </a:r>
                      <a:endParaRPr kumimoji="0" lang="en-GB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856916"/>
                  </a:ext>
                </a:extLst>
              </a:tr>
            </a:tbl>
          </a:graphicData>
        </a:graphic>
      </p:graphicFrame>
      <p:sp>
        <p:nvSpPr>
          <p:cNvPr id="55322" name="Text Box 26">
            <a:extLst>
              <a:ext uri="{FF2B5EF4-FFF2-40B4-BE49-F238E27FC236}">
                <a16:creationId xmlns:a16="http://schemas.microsoft.com/office/drawing/2014/main" id="{0B365931-6156-492B-9D52-EC067152A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75" y="6216650"/>
            <a:ext cx="1370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7504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algn="ctr" eaLnBrk="0" hangingPunct="0"/>
            <a:r>
              <a:rPr lang="en-US" altLang="en-US" sz="1600" b="1" u="sng">
                <a:latin typeface="Arial" panose="020B0604020202020204" pitchFamily="34" charset="0"/>
              </a:rPr>
              <a:t>Differentiator</a:t>
            </a:r>
            <a:endParaRPr lang="en-GB" altLang="en-US" sz="1600" b="1" u="sng">
              <a:latin typeface="Arial" panose="020B0604020202020204" pitchFamily="34" charset="0"/>
            </a:endParaRPr>
          </a:p>
        </p:txBody>
      </p:sp>
      <p:sp>
        <p:nvSpPr>
          <p:cNvPr id="55323" name="Text Box 27">
            <a:extLst>
              <a:ext uri="{FF2B5EF4-FFF2-40B4-BE49-F238E27FC236}">
                <a16:creationId xmlns:a16="http://schemas.microsoft.com/office/drawing/2014/main" id="{7195150E-EB9A-441C-BB03-20E7C4C8B1A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216025" y="3590925"/>
            <a:ext cx="111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7504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algn="ctr" eaLnBrk="0" hangingPunct="0"/>
            <a:r>
              <a:rPr lang="en-US" altLang="en-US" sz="1600" b="1" u="sng">
                <a:latin typeface="Arial" panose="020B0604020202020204" pitchFamily="34" charset="0"/>
              </a:rPr>
              <a:t>Frequency</a:t>
            </a:r>
            <a:endParaRPr lang="en-GB" altLang="en-US" sz="1600" b="1" u="sng">
              <a:latin typeface="Arial" panose="020B0604020202020204" pitchFamily="34" charset="0"/>
            </a:endParaRPr>
          </a:p>
        </p:txBody>
      </p:sp>
      <p:sp>
        <p:nvSpPr>
          <p:cNvPr id="55324" name="Oval 28">
            <a:extLst>
              <a:ext uri="{FF2B5EF4-FFF2-40B4-BE49-F238E27FC236}">
                <a16:creationId xmlns:a16="http://schemas.microsoft.com/office/drawing/2014/main" id="{92A56AE5-A7EE-4078-B32D-28CC05A3A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176463"/>
            <a:ext cx="1752600" cy="1203325"/>
          </a:xfrm>
          <a:prstGeom prst="ellipse">
            <a:avLst/>
          </a:prstGeom>
          <a:solidFill>
            <a:srgbClr val="90C16B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pPr algn="ctr" eaLnBrk="0" hangingPunct="0"/>
            <a:r>
              <a:rPr lang="en-US" altLang="en-US" sz="1400" b="1">
                <a:latin typeface="Arial" panose="020B0604020202020204" pitchFamily="34" charset="0"/>
              </a:rPr>
              <a:t>Primary </a:t>
            </a:r>
          </a:p>
          <a:p>
            <a:pPr algn="ctr" eaLnBrk="0" hangingPunct="0"/>
            <a:r>
              <a:rPr lang="en-US" altLang="en-US" sz="1400" b="1">
                <a:latin typeface="Arial" panose="020B0604020202020204" pitchFamily="34" charset="0"/>
              </a:rPr>
              <a:t>Offerings</a:t>
            </a:r>
            <a:endParaRPr lang="en-GB" altLang="en-US" sz="1400" b="1">
              <a:latin typeface="Arial" panose="020B0604020202020204" pitchFamily="34" charset="0"/>
            </a:endParaRPr>
          </a:p>
        </p:txBody>
      </p:sp>
      <p:sp>
        <p:nvSpPr>
          <p:cNvPr id="55325" name="Oval 29">
            <a:extLst>
              <a:ext uri="{FF2B5EF4-FFF2-40B4-BE49-F238E27FC236}">
                <a16:creationId xmlns:a16="http://schemas.microsoft.com/office/drawing/2014/main" id="{45E0EFAB-C246-46F9-BA85-D23084387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375" y="2178050"/>
            <a:ext cx="1752600" cy="1203325"/>
          </a:xfrm>
          <a:prstGeom prst="ellipse">
            <a:avLst/>
          </a:prstGeom>
          <a:solidFill>
            <a:srgbClr val="66CCFF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pPr algn="ctr" eaLnBrk="0" hangingPunct="0"/>
            <a:r>
              <a:rPr lang="en-US" altLang="en-US" sz="1400" b="1">
                <a:latin typeface="Arial" panose="020B0604020202020204" pitchFamily="34" charset="0"/>
              </a:rPr>
              <a:t>Value-added</a:t>
            </a:r>
          </a:p>
          <a:p>
            <a:pPr algn="ctr" eaLnBrk="0" hangingPunct="0"/>
            <a:r>
              <a:rPr lang="en-US" altLang="en-US" sz="1400" b="1">
                <a:latin typeface="Arial" panose="020B0604020202020204" pitchFamily="34" charset="0"/>
              </a:rPr>
              <a:t>Offerings</a:t>
            </a:r>
            <a:endParaRPr lang="en-GB" altLang="en-US" sz="1400" b="1">
              <a:latin typeface="Arial" panose="020B0604020202020204" pitchFamily="34" charset="0"/>
            </a:endParaRPr>
          </a:p>
        </p:txBody>
      </p:sp>
      <p:sp>
        <p:nvSpPr>
          <p:cNvPr id="55326" name="Oval 30">
            <a:extLst>
              <a:ext uri="{FF2B5EF4-FFF2-40B4-BE49-F238E27FC236}">
                <a16:creationId xmlns:a16="http://schemas.microsoft.com/office/drawing/2014/main" id="{6479E395-1F30-4AE6-B3C5-609957EAC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375" y="4232275"/>
            <a:ext cx="1752600" cy="1203325"/>
          </a:xfrm>
          <a:prstGeom prst="ellipse">
            <a:avLst/>
          </a:prstGeom>
          <a:solidFill>
            <a:schemeClr val="folHlink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pPr algn="ctr" eaLnBrk="0" hangingPunct="0"/>
            <a:r>
              <a:rPr lang="en-US" altLang="en-US" sz="1400" b="1">
                <a:latin typeface="Arial" panose="020B0604020202020204" pitchFamily="34" charset="0"/>
              </a:rPr>
              <a:t>New </a:t>
            </a:r>
          </a:p>
          <a:p>
            <a:pPr algn="ctr" eaLnBrk="0" hangingPunct="0"/>
            <a:r>
              <a:rPr lang="en-US" altLang="en-US" sz="1400" b="1">
                <a:latin typeface="Arial" panose="020B0604020202020204" pitchFamily="34" charset="0"/>
              </a:rPr>
              <a:t>Offerings</a:t>
            </a:r>
            <a:endParaRPr lang="en-GB" altLang="en-US" sz="1400" b="1">
              <a:latin typeface="Arial" panose="020B0604020202020204" pitchFamily="34" charset="0"/>
            </a:endParaRPr>
          </a:p>
        </p:txBody>
      </p:sp>
      <p:sp>
        <p:nvSpPr>
          <p:cNvPr id="55327" name="Oval 31">
            <a:extLst>
              <a:ext uri="{FF2B5EF4-FFF2-40B4-BE49-F238E27FC236}">
                <a16:creationId xmlns:a16="http://schemas.microsoft.com/office/drawing/2014/main" id="{B1A4E249-4186-4166-89B1-087943ABF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8" y="4225925"/>
            <a:ext cx="1752600" cy="1203325"/>
          </a:xfrm>
          <a:prstGeom prst="ellipse">
            <a:avLst/>
          </a:prstGeom>
          <a:solidFill>
            <a:srgbClr val="CC3300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pPr algn="ctr" eaLnBrk="0" hangingPunct="0"/>
            <a:r>
              <a:rPr lang="en-US" altLang="en-US" sz="1400" b="1">
                <a:latin typeface="Arial" panose="020B0604020202020204" pitchFamily="34" charset="0"/>
              </a:rPr>
              <a:t>Problem Resolution</a:t>
            </a:r>
          </a:p>
          <a:p>
            <a:pPr algn="ctr" eaLnBrk="0" hangingPunct="0"/>
            <a:r>
              <a:rPr lang="en-US" altLang="en-US" sz="1400" b="1">
                <a:latin typeface="Arial" panose="020B0604020202020204" pitchFamily="34" charset="0"/>
              </a:rPr>
              <a:t>Offerings</a:t>
            </a:r>
            <a:endParaRPr lang="en-GB" altLang="en-US" sz="1400" b="1">
              <a:latin typeface="Arial" panose="020B0604020202020204" pitchFamily="34" charset="0"/>
            </a:endParaRPr>
          </a:p>
        </p:txBody>
      </p:sp>
      <p:sp>
        <p:nvSpPr>
          <p:cNvPr id="55328" name="Text Box 32">
            <a:extLst>
              <a:ext uri="{FF2B5EF4-FFF2-40B4-BE49-F238E27FC236}">
                <a16:creationId xmlns:a16="http://schemas.microsoft.com/office/drawing/2014/main" id="{CC630485-ECDC-4222-9AC3-290EED239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6172200"/>
            <a:ext cx="1131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>
                <a:solidFill>
                  <a:srgbClr val="595959"/>
                </a:solidFill>
                <a:latin typeface="Arial" panose="020B0604020202020204" pitchFamily="34" charset="0"/>
              </a:rPr>
              <a:t>Source: SBI</a:t>
            </a:r>
            <a:endParaRPr lang="en-GB" altLang="en-US" sz="140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55329" name="Text Box 33">
            <a:extLst>
              <a:ext uri="{FF2B5EF4-FFF2-40B4-BE49-F238E27FC236}">
                <a16:creationId xmlns:a16="http://schemas.microsoft.com/office/drawing/2014/main" id="{1F90975E-FECC-4F72-89C8-E170F5792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1662113"/>
            <a:ext cx="1651000" cy="64611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750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eaLnBrk="0" hangingPunct="0"/>
            <a:r>
              <a:rPr lang="en-US" altLang="en-US" sz="1200">
                <a:latin typeface="Arial" panose="020B0604020202020204" pitchFamily="34" charset="0"/>
              </a:rPr>
              <a:t>Examples:</a:t>
            </a:r>
          </a:p>
          <a:p>
            <a:pPr eaLnBrk="0" hangingPunct="0">
              <a:buFontTx/>
              <a:buChar char="-"/>
            </a:pPr>
            <a:r>
              <a:rPr lang="en-US" altLang="en-US" sz="1200">
                <a:latin typeface="Arial" panose="020B0604020202020204" pitchFamily="34" charset="0"/>
              </a:rPr>
              <a:t> Placing orders</a:t>
            </a:r>
          </a:p>
          <a:p>
            <a:pPr eaLnBrk="0" hangingPunct="0">
              <a:buFontTx/>
              <a:buChar char="-"/>
            </a:pPr>
            <a:r>
              <a:rPr lang="en-US" altLang="en-US" sz="1200">
                <a:latin typeface="Arial" panose="020B0604020202020204" pitchFamily="34" charset="0"/>
              </a:rPr>
              <a:t> Order tracking </a:t>
            </a:r>
            <a:endParaRPr lang="en-GB" altLang="en-US" sz="1200">
              <a:latin typeface="Arial" panose="020B0604020202020204" pitchFamily="34" charset="0"/>
            </a:endParaRPr>
          </a:p>
        </p:txBody>
      </p:sp>
      <p:sp>
        <p:nvSpPr>
          <p:cNvPr id="55330" name="Line 34">
            <a:extLst>
              <a:ext uri="{FF2B5EF4-FFF2-40B4-BE49-F238E27FC236}">
                <a16:creationId xmlns:a16="http://schemas.microsoft.com/office/drawing/2014/main" id="{B81D412A-B32E-4D24-ADBC-3D89F2B41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5863" y="1874838"/>
            <a:ext cx="869950" cy="54451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n-GB"/>
          </a:p>
        </p:txBody>
      </p:sp>
      <p:sp>
        <p:nvSpPr>
          <p:cNvPr id="55331" name="Text Box 35">
            <a:extLst>
              <a:ext uri="{FF2B5EF4-FFF2-40B4-BE49-F238E27FC236}">
                <a16:creationId xmlns:a16="http://schemas.microsoft.com/office/drawing/2014/main" id="{8C5FEC32-60BC-4D87-9E8D-046298C66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5133975"/>
            <a:ext cx="1651000" cy="6461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750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eaLnBrk="0" hangingPunct="0"/>
            <a:r>
              <a:rPr lang="en-US" altLang="en-US" sz="1200">
                <a:latin typeface="Arial" panose="020B0604020202020204" pitchFamily="34" charset="0"/>
              </a:rPr>
              <a:t>Examples:</a:t>
            </a:r>
          </a:p>
          <a:p>
            <a:pPr eaLnBrk="0" hangingPunct="0">
              <a:buFontTx/>
              <a:buChar char="-"/>
            </a:pPr>
            <a:r>
              <a:rPr lang="en-US" altLang="en-US" sz="1200">
                <a:latin typeface="Arial" panose="020B0604020202020204" pitchFamily="34" charset="0"/>
              </a:rPr>
              <a:t> Billing query</a:t>
            </a:r>
          </a:p>
          <a:p>
            <a:pPr eaLnBrk="0" hangingPunct="0">
              <a:buFontTx/>
              <a:buChar char="-"/>
            </a:pPr>
            <a:r>
              <a:rPr lang="en-US" altLang="en-US" sz="1200">
                <a:latin typeface="Arial" panose="020B0604020202020204" pitchFamily="34" charset="0"/>
              </a:rPr>
              <a:t> Pricing</a:t>
            </a:r>
            <a:endParaRPr lang="en-GB" altLang="en-US" sz="1200">
              <a:latin typeface="Arial" panose="020B0604020202020204" pitchFamily="34" charset="0"/>
            </a:endParaRPr>
          </a:p>
        </p:txBody>
      </p:sp>
      <p:sp>
        <p:nvSpPr>
          <p:cNvPr id="55332" name="Line 36">
            <a:extLst>
              <a:ext uri="{FF2B5EF4-FFF2-40B4-BE49-F238E27FC236}">
                <a16:creationId xmlns:a16="http://schemas.microsoft.com/office/drawing/2014/main" id="{5591966C-D811-4E82-840F-E135991D41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49513" y="5237163"/>
            <a:ext cx="844550" cy="4111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29" grpId="0" animBg="1" autoUpdateAnimBg="0"/>
      <p:bldP spid="55331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05222315-A10A-4715-9AF7-7365CC9D5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whole organisation must be aligned to CRM</a:t>
            </a:r>
            <a:endParaRPr lang="en-GB" altLang="en-US"/>
          </a:p>
        </p:txBody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9D1D90B9-02CD-4E09-BCC2-FC8FA686C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288" y="1371600"/>
            <a:ext cx="4430712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7504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marL="92075" indent="-9207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66738" indent="-1095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1400" b="1">
                <a:latin typeface="Arial" panose="020B0604020202020204" pitchFamily="34" charset="0"/>
              </a:rPr>
              <a:t>Making customer retention a priority for all employees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1400" b="1">
                <a:latin typeface="Arial" panose="020B0604020202020204" pitchFamily="34" charset="0"/>
              </a:rPr>
              <a:t>Having a wide remit to satisfy customers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1400" b="1">
                <a:latin typeface="Arial" panose="020B0604020202020204" pitchFamily="34" charset="0"/>
              </a:rPr>
              <a:t>Allowing differential treatment of customers </a:t>
            </a: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F279F79E-CFE7-4968-A0C4-9B2390F6D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288" y="2971800"/>
            <a:ext cx="39243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7504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66738" indent="-1095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1400" b="1">
                <a:latin typeface="Arial" panose="020B0604020202020204" pitchFamily="34" charset="0"/>
              </a:rPr>
              <a:t> Providing information about relationships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1400" b="1">
                <a:latin typeface="Arial" panose="020B0604020202020204" pitchFamily="34" charset="0"/>
              </a:rPr>
              <a:t> Covering all customer ‘touch-points’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1400" b="1">
                <a:latin typeface="Arial" panose="020B0604020202020204" pitchFamily="34" charset="0"/>
              </a:rPr>
              <a:t> Sharing this across the organization</a:t>
            </a:r>
          </a:p>
        </p:txBody>
      </p:sp>
      <p:sp>
        <p:nvSpPr>
          <p:cNvPr id="56325" name="Text Box 5">
            <a:extLst>
              <a:ext uri="{FF2B5EF4-FFF2-40B4-BE49-F238E27FC236}">
                <a16:creationId xmlns:a16="http://schemas.microsoft.com/office/drawing/2014/main" id="{D87AC231-8BC1-44E8-970E-047520DAC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288" y="4572000"/>
            <a:ext cx="40640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7504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marL="92075" indent="-9207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66738" indent="-1095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1400" b="1">
                <a:latin typeface="Arial" panose="020B0604020202020204" pitchFamily="34" charset="0"/>
              </a:rPr>
              <a:t>Providing appropriate organizational structure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1400" b="1">
                <a:latin typeface="Arial" panose="020B0604020202020204" pitchFamily="34" charset="0"/>
              </a:rPr>
              <a:t>Designing processes for personalizing offerings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1400" b="1">
                <a:latin typeface="Arial" panose="020B0604020202020204" pitchFamily="34" charset="0"/>
              </a:rPr>
              <a:t>Providing incentives for building relationships</a:t>
            </a:r>
          </a:p>
        </p:txBody>
      </p:sp>
      <p:sp>
        <p:nvSpPr>
          <p:cNvPr id="56326" name="Text Box 6">
            <a:extLst>
              <a:ext uri="{FF2B5EF4-FFF2-40B4-BE49-F238E27FC236}">
                <a16:creationId xmlns:a16="http://schemas.microsoft.com/office/drawing/2014/main" id="{1D75AC62-2036-4F49-9FC7-72443B531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5943600"/>
            <a:ext cx="2925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>
                <a:solidFill>
                  <a:srgbClr val="595959"/>
                </a:solidFill>
                <a:latin typeface="Arial" panose="020B0604020202020204" pitchFamily="34" charset="0"/>
              </a:rPr>
              <a:t>Source: Wharton Business School </a:t>
            </a:r>
            <a:endParaRPr lang="en-GB" altLang="en-US" sz="140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grpSp>
        <p:nvGrpSpPr>
          <p:cNvPr id="56327" name="Group 7">
            <a:extLst>
              <a:ext uri="{FF2B5EF4-FFF2-40B4-BE49-F238E27FC236}">
                <a16:creationId xmlns:a16="http://schemas.microsoft.com/office/drawing/2014/main" id="{0ED702F3-1624-4532-ADB5-09223C0EB061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1468438"/>
            <a:ext cx="4176712" cy="4149725"/>
            <a:chOff x="179" y="925"/>
            <a:chExt cx="2631" cy="2614"/>
          </a:xfrm>
        </p:grpSpPr>
        <p:sp>
          <p:nvSpPr>
            <p:cNvPr id="56328" name="AutoShape 8">
              <a:extLst>
                <a:ext uri="{FF2B5EF4-FFF2-40B4-BE49-F238E27FC236}">
                  <a16:creationId xmlns:a16="http://schemas.microsoft.com/office/drawing/2014/main" id="{6CEB38A9-148B-45FA-AF4E-731B53FBBAA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9" y="925"/>
              <a:ext cx="2631" cy="2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329" name="Rectangle 9">
              <a:extLst>
                <a:ext uri="{FF2B5EF4-FFF2-40B4-BE49-F238E27FC236}">
                  <a16:creationId xmlns:a16="http://schemas.microsoft.com/office/drawing/2014/main" id="{923329F8-040D-413C-99A0-2D6F221DF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" y="1942"/>
              <a:ext cx="911" cy="575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330" name="Rectangle 10">
              <a:extLst>
                <a:ext uri="{FF2B5EF4-FFF2-40B4-BE49-F238E27FC236}">
                  <a16:creationId xmlns:a16="http://schemas.microsoft.com/office/drawing/2014/main" id="{879E6FF8-D928-4C58-BF0D-5CCB7021F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" y="2054"/>
              <a:ext cx="21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CRM</a:t>
              </a:r>
              <a:endParaRPr lang="en-GB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56331" name="Rectangle 11">
              <a:extLst>
                <a:ext uri="{FF2B5EF4-FFF2-40B4-BE49-F238E27FC236}">
                  <a16:creationId xmlns:a16="http://schemas.microsoft.com/office/drawing/2014/main" id="{8FBA292C-542D-40EA-9714-B68F71C3A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" y="2169"/>
              <a:ext cx="60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Improvement</a:t>
              </a:r>
              <a:endParaRPr lang="en-GB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56332" name="Rectangle 12">
              <a:extLst>
                <a:ext uri="{FF2B5EF4-FFF2-40B4-BE49-F238E27FC236}">
                  <a16:creationId xmlns:a16="http://schemas.microsoft.com/office/drawing/2014/main" id="{892F7784-054F-45B5-8D03-D0385EA32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" y="2284"/>
              <a:ext cx="58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Components</a:t>
              </a:r>
              <a:endParaRPr lang="en-GB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56333" name="Rectangle 13">
              <a:extLst>
                <a:ext uri="{FF2B5EF4-FFF2-40B4-BE49-F238E27FC236}">
                  <a16:creationId xmlns:a16="http://schemas.microsoft.com/office/drawing/2014/main" id="{AF1E0C96-D544-4E85-81CE-5A7E22A72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1942"/>
              <a:ext cx="912" cy="575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334" name="Rectangle 14">
              <a:extLst>
                <a:ext uri="{FF2B5EF4-FFF2-40B4-BE49-F238E27FC236}">
                  <a16:creationId xmlns:a16="http://schemas.microsoft.com/office/drawing/2014/main" id="{9FCF1C69-AFCC-4209-B175-3AE273674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" y="2169"/>
              <a:ext cx="52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Information</a:t>
              </a:r>
              <a:endParaRPr lang="en-GB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56335" name="Line 15">
              <a:extLst>
                <a:ext uri="{FF2B5EF4-FFF2-40B4-BE49-F238E27FC236}">
                  <a16:creationId xmlns:a16="http://schemas.microsoft.com/office/drawing/2014/main" id="{A372F175-B518-4539-9393-EC58A7DF20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0" y="2230"/>
              <a:ext cx="74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336" name="Freeform 16">
              <a:extLst>
                <a:ext uri="{FF2B5EF4-FFF2-40B4-BE49-F238E27FC236}">
                  <a16:creationId xmlns:a16="http://schemas.microsoft.com/office/drawing/2014/main" id="{DFB1DFCC-13D8-4109-8BB0-00D7D724E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" y="2208"/>
              <a:ext cx="40" cy="44"/>
            </a:xfrm>
            <a:custGeom>
              <a:avLst/>
              <a:gdLst>
                <a:gd name="T0" fmla="*/ 0 w 80"/>
                <a:gd name="T1" fmla="*/ 0 h 88"/>
                <a:gd name="T2" fmla="*/ 80 w 80"/>
                <a:gd name="T3" fmla="*/ 44 h 88"/>
                <a:gd name="T4" fmla="*/ 0 w 80"/>
                <a:gd name="T5" fmla="*/ 88 h 88"/>
                <a:gd name="T6" fmla="*/ 0 w 80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8">
                  <a:moveTo>
                    <a:pt x="0" y="0"/>
                  </a:moveTo>
                  <a:lnTo>
                    <a:pt x="80" y="44"/>
                  </a:lnTo>
                  <a:lnTo>
                    <a:pt x="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337" name="Rectangle 17">
              <a:extLst>
                <a:ext uri="{FF2B5EF4-FFF2-40B4-BE49-F238E27FC236}">
                  <a16:creationId xmlns:a16="http://schemas.microsoft.com/office/drawing/2014/main" id="{F64959B3-F078-4799-8B15-AB12AABA8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936"/>
              <a:ext cx="912" cy="575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338" name="Rectangle 18">
              <a:extLst>
                <a:ext uri="{FF2B5EF4-FFF2-40B4-BE49-F238E27FC236}">
                  <a16:creationId xmlns:a16="http://schemas.microsoft.com/office/drawing/2014/main" id="{D0CD84C2-77D9-4433-ABA5-144F48088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2" y="1099"/>
              <a:ext cx="67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Organisational</a:t>
              </a:r>
            </a:p>
            <a:p>
              <a:pPr algn="ctr" eaLnBrk="0" hangingPunct="0"/>
              <a:r>
                <a:rPr lang="en-GB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 Orientation</a:t>
              </a:r>
              <a:endParaRPr lang="en-GB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56339" name="Rectangle 19">
              <a:extLst>
                <a:ext uri="{FF2B5EF4-FFF2-40B4-BE49-F238E27FC236}">
                  <a16:creationId xmlns:a16="http://schemas.microsoft.com/office/drawing/2014/main" id="{E0714EE9-5EEC-4BA6-944A-25DECE69C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949"/>
              <a:ext cx="912" cy="575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340" name="Rectangle 20">
              <a:extLst>
                <a:ext uri="{FF2B5EF4-FFF2-40B4-BE49-F238E27FC236}">
                  <a16:creationId xmlns:a16="http://schemas.microsoft.com/office/drawing/2014/main" id="{3C6F9161-D285-4982-814E-B5E764B4B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" y="3120"/>
              <a:ext cx="5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Processes &amp;</a:t>
              </a:r>
            </a:p>
            <a:p>
              <a:pPr algn="ctr" eaLnBrk="0" hangingPunct="0"/>
              <a:r>
                <a:rPr lang="en-GB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Incentives</a:t>
              </a:r>
              <a:endParaRPr lang="en-GB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56341" name="Freeform 21">
              <a:extLst>
                <a:ext uri="{FF2B5EF4-FFF2-40B4-BE49-F238E27FC236}">
                  <a16:creationId xmlns:a16="http://schemas.microsoft.com/office/drawing/2014/main" id="{1EFF49B3-6202-41EC-B8E4-E6FF963BC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" y="1223"/>
              <a:ext cx="747" cy="1007"/>
            </a:xfrm>
            <a:custGeom>
              <a:avLst/>
              <a:gdLst>
                <a:gd name="T0" fmla="*/ 0 w 1493"/>
                <a:gd name="T1" fmla="*/ 2013 h 2013"/>
                <a:gd name="T2" fmla="*/ 781 w 1493"/>
                <a:gd name="T3" fmla="*/ 2013 h 2013"/>
                <a:gd name="T4" fmla="*/ 781 w 1493"/>
                <a:gd name="T5" fmla="*/ 0 h 2013"/>
                <a:gd name="T6" fmla="*/ 1493 w 1493"/>
                <a:gd name="T7" fmla="*/ 0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3" h="2013">
                  <a:moveTo>
                    <a:pt x="0" y="2013"/>
                  </a:moveTo>
                  <a:lnTo>
                    <a:pt x="781" y="2013"/>
                  </a:lnTo>
                  <a:lnTo>
                    <a:pt x="781" y="0"/>
                  </a:lnTo>
                  <a:lnTo>
                    <a:pt x="14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342" name="Freeform 22">
              <a:extLst>
                <a:ext uri="{FF2B5EF4-FFF2-40B4-BE49-F238E27FC236}">
                  <a16:creationId xmlns:a16="http://schemas.microsoft.com/office/drawing/2014/main" id="{E67A2904-53BE-4266-A4D7-1D43F3CBB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" y="1201"/>
              <a:ext cx="40" cy="44"/>
            </a:xfrm>
            <a:custGeom>
              <a:avLst/>
              <a:gdLst>
                <a:gd name="T0" fmla="*/ 0 w 80"/>
                <a:gd name="T1" fmla="*/ 0 h 88"/>
                <a:gd name="T2" fmla="*/ 80 w 80"/>
                <a:gd name="T3" fmla="*/ 44 h 88"/>
                <a:gd name="T4" fmla="*/ 0 w 80"/>
                <a:gd name="T5" fmla="*/ 88 h 88"/>
                <a:gd name="T6" fmla="*/ 0 w 80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8">
                  <a:moveTo>
                    <a:pt x="0" y="0"/>
                  </a:moveTo>
                  <a:lnTo>
                    <a:pt x="80" y="44"/>
                  </a:lnTo>
                  <a:lnTo>
                    <a:pt x="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343" name="Freeform 23">
              <a:extLst>
                <a:ext uri="{FF2B5EF4-FFF2-40B4-BE49-F238E27FC236}">
                  <a16:creationId xmlns:a16="http://schemas.microsoft.com/office/drawing/2014/main" id="{91896583-8BC4-4F83-9D86-31B4CF7BD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" y="2230"/>
              <a:ext cx="747" cy="1006"/>
            </a:xfrm>
            <a:custGeom>
              <a:avLst/>
              <a:gdLst>
                <a:gd name="T0" fmla="*/ 0 w 1493"/>
                <a:gd name="T1" fmla="*/ 0 h 2013"/>
                <a:gd name="T2" fmla="*/ 781 w 1493"/>
                <a:gd name="T3" fmla="*/ 0 h 2013"/>
                <a:gd name="T4" fmla="*/ 781 w 1493"/>
                <a:gd name="T5" fmla="*/ 2013 h 2013"/>
                <a:gd name="T6" fmla="*/ 1493 w 1493"/>
                <a:gd name="T7" fmla="*/ 2013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3" h="2013">
                  <a:moveTo>
                    <a:pt x="0" y="0"/>
                  </a:moveTo>
                  <a:lnTo>
                    <a:pt x="781" y="0"/>
                  </a:lnTo>
                  <a:lnTo>
                    <a:pt x="781" y="2013"/>
                  </a:lnTo>
                  <a:lnTo>
                    <a:pt x="1493" y="20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344" name="Freeform 24">
              <a:extLst>
                <a:ext uri="{FF2B5EF4-FFF2-40B4-BE49-F238E27FC236}">
                  <a16:creationId xmlns:a16="http://schemas.microsoft.com/office/drawing/2014/main" id="{49CA46FE-812E-4E5E-9776-16C553736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" y="3214"/>
              <a:ext cx="40" cy="44"/>
            </a:xfrm>
            <a:custGeom>
              <a:avLst/>
              <a:gdLst>
                <a:gd name="T0" fmla="*/ 0 w 80"/>
                <a:gd name="T1" fmla="*/ 0 h 88"/>
                <a:gd name="T2" fmla="*/ 80 w 80"/>
                <a:gd name="T3" fmla="*/ 44 h 88"/>
                <a:gd name="T4" fmla="*/ 0 w 80"/>
                <a:gd name="T5" fmla="*/ 88 h 88"/>
                <a:gd name="T6" fmla="*/ 0 w 80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8">
                  <a:moveTo>
                    <a:pt x="0" y="0"/>
                  </a:moveTo>
                  <a:lnTo>
                    <a:pt x="80" y="44"/>
                  </a:lnTo>
                  <a:lnTo>
                    <a:pt x="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utoUpdateAnimBg="0"/>
      <p:bldP spid="56324" grpId="0" autoUpdateAnimBg="0"/>
      <p:bldP spid="5632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E11E1CCA-A023-4462-817D-2FB7F22E8D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Processes and Incentives are the most important</a:t>
            </a:r>
            <a:endParaRPr lang="en-GB" altLang="en-US"/>
          </a:p>
        </p:txBody>
      </p:sp>
      <p:grpSp>
        <p:nvGrpSpPr>
          <p:cNvPr id="57347" name="Group 3">
            <a:extLst>
              <a:ext uri="{FF2B5EF4-FFF2-40B4-BE49-F238E27FC236}">
                <a16:creationId xmlns:a16="http://schemas.microsoft.com/office/drawing/2014/main" id="{45CE312F-0F15-4674-8EF7-488B308AAC2A}"/>
              </a:ext>
            </a:extLst>
          </p:cNvPr>
          <p:cNvGrpSpPr>
            <a:grpSpLocks/>
          </p:cNvGrpSpPr>
          <p:nvPr/>
        </p:nvGrpSpPr>
        <p:grpSpPr bwMode="auto">
          <a:xfrm>
            <a:off x="4713288" y="4692650"/>
            <a:ext cx="4149725" cy="641350"/>
            <a:chOff x="3216" y="2956"/>
            <a:chExt cx="2832" cy="404"/>
          </a:xfrm>
        </p:grpSpPr>
        <p:sp>
          <p:nvSpPr>
            <p:cNvPr id="57348" name="AutoShape 4">
              <a:extLst>
                <a:ext uri="{FF2B5EF4-FFF2-40B4-BE49-F238E27FC236}">
                  <a16:creationId xmlns:a16="http://schemas.microsoft.com/office/drawing/2014/main" id="{E4CCEE29-4E1F-44F7-B40F-7DEB5D7F5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3072"/>
              <a:ext cx="1104" cy="192"/>
            </a:xfrm>
            <a:prstGeom prst="leftArrow">
              <a:avLst>
                <a:gd name="adj1" fmla="val 50000"/>
                <a:gd name="adj2" fmla="val 143750"/>
              </a:avLst>
            </a:prstGeom>
            <a:solidFill>
              <a:schemeClr val="bg2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200">
                <a:solidFill>
                  <a:schemeClr val="bg2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7349" name="Text Box 5">
              <a:extLst>
                <a:ext uri="{FF2B5EF4-FFF2-40B4-BE49-F238E27FC236}">
                  <a16:creationId xmlns:a16="http://schemas.microsoft.com/office/drawing/2014/main" id="{06CE8607-8401-4136-AED6-9AD9364498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2956"/>
              <a:ext cx="163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47504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r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566738" indent="-1095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1800" b="1">
                  <a:latin typeface="Arial" panose="020B0604020202020204" pitchFamily="34" charset="0"/>
                </a:rPr>
                <a:t>Most influential component</a:t>
              </a:r>
            </a:p>
          </p:txBody>
        </p:sp>
      </p:grpSp>
      <p:grpSp>
        <p:nvGrpSpPr>
          <p:cNvPr id="57350" name="Group 6">
            <a:extLst>
              <a:ext uri="{FF2B5EF4-FFF2-40B4-BE49-F238E27FC236}">
                <a16:creationId xmlns:a16="http://schemas.microsoft.com/office/drawing/2014/main" id="{5A6666D0-966C-4850-9B42-4C1728189986}"/>
              </a:ext>
            </a:extLst>
          </p:cNvPr>
          <p:cNvGrpSpPr>
            <a:grpSpLocks/>
          </p:cNvGrpSpPr>
          <p:nvPr/>
        </p:nvGrpSpPr>
        <p:grpSpPr bwMode="auto">
          <a:xfrm>
            <a:off x="4713288" y="2819400"/>
            <a:ext cx="4149725" cy="1190625"/>
            <a:chOff x="3216" y="1776"/>
            <a:chExt cx="2832" cy="750"/>
          </a:xfrm>
        </p:grpSpPr>
        <p:sp>
          <p:nvSpPr>
            <p:cNvPr id="57351" name="AutoShape 7">
              <a:extLst>
                <a:ext uri="{FF2B5EF4-FFF2-40B4-BE49-F238E27FC236}">
                  <a16:creationId xmlns:a16="http://schemas.microsoft.com/office/drawing/2014/main" id="{57DA25FB-570B-49AF-B2E3-8045DC9C0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054"/>
              <a:ext cx="1104" cy="192"/>
            </a:xfrm>
            <a:prstGeom prst="leftArrow">
              <a:avLst>
                <a:gd name="adj1" fmla="val 50000"/>
                <a:gd name="adj2" fmla="val 143750"/>
              </a:avLst>
            </a:prstGeom>
            <a:solidFill>
              <a:srgbClr val="969696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200">
                <a:solidFill>
                  <a:schemeClr val="bg2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7352" name="Text Box 8">
              <a:extLst>
                <a:ext uri="{FF2B5EF4-FFF2-40B4-BE49-F238E27FC236}">
                  <a16:creationId xmlns:a16="http://schemas.microsoft.com/office/drawing/2014/main" id="{5CC6FF74-30C9-42E7-9DC9-245E57547F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776"/>
              <a:ext cx="1632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47504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r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566738" indent="-1095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969696"/>
                  </a:solidFill>
                  <a:latin typeface="Arial" panose="020B0604020202020204" pitchFamily="34" charset="0"/>
                </a:rPr>
                <a:t>Necessary but on its own contributes little to a superior capability</a:t>
              </a:r>
            </a:p>
          </p:txBody>
        </p:sp>
      </p:grpSp>
      <p:grpSp>
        <p:nvGrpSpPr>
          <p:cNvPr id="57353" name="Group 9">
            <a:extLst>
              <a:ext uri="{FF2B5EF4-FFF2-40B4-BE49-F238E27FC236}">
                <a16:creationId xmlns:a16="http://schemas.microsoft.com/office/drawing/2014/main" id="{EB57007C-B852-461C-8BE2-9B088BC8CF3D}"/>
              </a:ext>
            </a:extLst>
          </p:cNvPr>
          <p:cNvGrpSpPr>
            <a:grpSpLocks/>
          </p:cNvGrpSpPr>
          <p:nvPr/>
        </p:nvGrpSpPr>
        <p:grpSpPr bwMode="auto">
          <a:xfrm>
            <a:off x="4733925" y="1370013"/>
            <a:ext cx="4151313" cy="1190625"/>
            <a:chOff x="3231" y="863"/>
            <a:chExt cx="2832" cy="750"/>
          </a:xfrm>
        </p:grpSpPr>
        <p:sp>
          <p:nvSpPr>
            <p:cNvPr id="57354" name="AutoShape 10">
              <a:extLst>
                <a:ext uri="{FF2B5EF4-FFF2-40B4-BE49-F238E27FC236}">
                  <a16:creationId xmlns:a16="http://schemas.microsoft.com/office/drawing/2014/main" id="{55824790-44E8-49F0-ACE8-4089DEFFE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1" y="1052"/>
              <a:ext cx="1104" cy="192"/>
            </a:xfrm>
            <a:prstGeom prst="leftArrow">
              <a:avLst>
                <a:gd name="adj1" fmla="val 50000"/>
                <a:gd name="adj2" fmla="val 143750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938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200">
                <a:solidFill>
                  <a:schemeClr val="tx2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7355" name="Text Box 11">
              <a:extLst>
                <a:ext uri="{FF2B5EF4-FFF2-40B4-BE49-F238E27FC236}">
                  <a16:creationId xmlns:a16="http://schemas.microsoft.com/office/drawing/2014/main" id="{615EDD0D-8701-4677-BEDC-E745D10D48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1" y="863"/>
              <a:ext cx="1632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r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566738" indent="-1095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tx2"/>
                  </a:solidFill>
                  <a:latin typeface="Arial" panose="020B0604020202020204" pitchFamily="34" charset="0"/>
                </a:rPr>
                <a:t>Has a significant effect at the top end of the scale –  sets leaders apart</a:t>
              </a:r>
            </a:p>
          </p:txBody>
        </p:sp>
      </p:grpSp>
      <p:sp>
        <p:nvSpPr>
          <p:cNvPr id="57356" name="Text Box 12">
            <a:extLst>
              <a:ext uri="{FF2B5EF4-FFF2-40B4-BE49-F238E27FC236}">
                <a16:creationId xmlns:a16="http://schemas.microsoft.com/office/drawing/2014/main" id="{B8F53B33-6637-47F1-BD71-FD7600D53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4275138"/>
            <a:ext cx="2122487" cy="17446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750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66738" indent="-1095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200">
                <a:latin typeface="Arial" panose="020B0604020202020204" pitchFamily="34" charset="0"/>
              </a:rPr>
              <a:t>Note - this holds in a wide range of market conditions: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1200">
                <a:latin typeface="Arial" panose="020B0604020202020204" pitchFamily="34" charset="0"/>
              </a:rPr>
              <a:t>B2B or B2C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1200">
                <a:latin typeface="Arial" panose="020B0604020202020204" pitchFamily="34" charset="0"/>
              </a:rPr>
              <a:t>Large or small market size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1200">
                <a:latin typeface="Arial" panose="020B0604020202020204" pitchFamily="34" charset="0"/>
              </a:rPr>
              <a:t>Fast or slow growing market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1200">
                <a:latin typeface="Arial" panose="020B0604020202020204" pitchFamily="34" charset="0"/>
              </a:rPr>
              <a:t>Extremely or moderately competitive</a:t>
            </a:r>
          </a:p>
        </p:txBody>
      </p:sp>
      <p:sp>
        <p:nvSpPr>
          <p:cNvPr id="57357" name="Text Box 13">
            <a:extLst>
              <a:ext uri="{FF2B5EF4-FFF2-40B4-BE49-F238E27FC236}">
                <a16:creationId xmlns:a16="http://schemas.microsoft.com/office/drawing/2014/main" id="{639838D9-E313-4ECE-9ED5-F28B7DA20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638" y="5943600"/>
            <a:ext cx="2925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>
                <a:solidFill>
                  <a:srgbClr val="595959"/>
                </a:solidFill>
                <a:latin typeface="Arial" panose="020B0604020202020204" pitchFamily="34" charset="0"/>
              </a:rPr>
              <a:t>Source: Wharton Business School </a:t>
            </a:r>
            <a:endParaRPr lang="en-GB" altLang="en-US" sz="140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grpSp>
        <p:nvGrpSpPr>
          <p:cNvPr id="57358" name="Group 14">
            <a:extLst>
              <a:ext uri="{FF2B5EF4-FFF2-40B4-BE49-F238E27FC236}">
                <a16:creationId xmlns:a16="http://schemas.microsoft.com/office/drawing/2014/main" id="{C74FBD7F-F212-4877-BF19-257BDA835871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1468438"/>
            <a:ext cx="4176712" cy="4149725"/>
            <a:chOff x="179" y="925"/>
            <a:chExt cx="2631" cy="2614"/>
          </a:xfrm>
        </p:grpSpPr>
        <p:sp>
          <p:nvSpPr>
            <p:cNvPr id="57359" name="AutoShape 15">
              <a:extLst>
                <a:ext uri="{FF2B5EF4-FFF2-40B4-BE49-F238E27FC236}">
                  <a16:creationId xmlns:a16="http://schemas.microsoft.com/office/drawing/2014/main" id="{BE09EEAF-B34D-466D-8327-EE0810ED537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9" y="925"/>
              <a:ext cx="2631" cy="2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360" name="Rectangle 16">
              <a:extLst>
                <a:ext uri="{FF2B5EF4-FFF2-40B4-BE49-F238E27FC236}">
                  <a16:creationId xmlns:a16="http://schemas.microsoft.com/office/drawing/2014/main" id="{7570D518-1838-4FD3-9ED2-EB5FB33BC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" y="1942"/>
              <a:ext cx="911" cy="575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361" name="Rectangle 17">
              <a:extLst>
                <a:ext uri="{FF2B5EF4-FFF2-40B4-BE49-F238E27FC236}">
                  <a16:creationId xmlns:a16="http://schemas.microsoft.com/office/drawing/2014/main" id="{B3C6B365-16E3-48F9-9AF9-6643587D3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" y="2054"/>
              <a:ext cx="21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CRM</a:t>
              </a:r>
              <a:endParaRPr lang="en-GB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57362" name="Rectangle 18">
              <a:extLst>
                <a:ext uri="{FF2B5EF4-FFF2-40B4-BE49-F238E27FC236}">
                  <a16:creationId xmlns:a16="http://schemas.microsoft.com/office/drawing/2014/main" id="{5DD8CA4B-8E5D-4815-ACCF-01CD9771C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" y="2169"/>
              <a:ext cx="60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Improvement</a:t>
              </a:r>
              <a:endParaRPr lang="en-GB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57363" name="Rectangle 19">
              <a:extLst>
                <a:ext uri="{FF2B5EF4-FFF2-40B4-BE49-F238E27FC236}">
                  <a16:creationId xmlns:a16="http://schemas.microsoft.com/office/drawing/2014/main" id="{6ABC84F1-47DA-4712-8E35-BAD569074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" y="2284"/>
              <a:ext cx="58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Components</a:t>
              </a:r>
              <a:endParaRPr lang="en-GB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57364" name="Rectangle 20">
              <a:extLst>
                <a:ext uri="{FF2B5EF4-FFF2-40B4-BE49-F238E27FC236}">
                  <a16:creationId xmlns:a16="http://schemas.microsoft.com/office/drawing/2014/main" id="{05A93D04-4E79-410A-A0B0-B36F3CFBB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1942"/>
              <a:ext cx="912" cy="575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365" name="Rectangle 21">
              <a:extLst>
                <a:ext uri="{FF2B5EF4-FFF2-40B4-BE49-F238E27FC236}">
                  <a16:creationId xmlns:a16="http://schemas.microsoft.com/office/drawing/2014/main" id="{EEA0B088-8129-42AE-BDC5-999A79182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" y="2169"/>
              <a:ext cx="52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Information</a:t>
              </a:r>
              <a:endParaRPr lang="en-GB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57366" name="Line 22">
              <a:extLst>
                <a:ext uri="{FF2B5EF4-FFF2-40B4-BE49-F238E27FC236}">
                  <a16:creationId xmlns:a16="http://schemas.microsoft.com/office/drawing/2014/main" id="{19EDF311-0EF8-4720-B0E4-13C0E7CF59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0" y="2230"/>
              <a:ext cx="74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367" name="Freeform 23">
              <a:extLst>
                <a:ext uri="{FF2B5EF4-FFF2-40B4-BE49-F238E27FC236}">
                  <a16:creationId xmlns:a16="http://schemas.microsoft.com/office/drawing/2014/main" id="{F7560222-1A5C-40AC-AF2A-F2BE099DA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" y="2208"/>
              <a:ext cx="40" cy="44"/>
            </a:xfrm>
            <a:custGeom>
              <a:avLst/>
              <a:gdLst>
                <a:gd name="T0" fmla="*/ 0 w 80"/>
                <a:gd name="T1" fmla="*/ 0 h 88"/>
                <a:gd name="T2" fmla="*/ 80 w 80"/>
                <a:gd name="T3" fmla="*/ 44 h 88"/>
                <a:gd name="T4" fmla="*/ 0 w 80"/>
                <a:gd name="T5" fmla="*/ 88 h 88"/>
                <a:gd name="T6" fmla="*/ 0 w 80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8">
                  <a:moveTo>
                    <a:pt x="0" y="0"/>
                  </a:moveTo>
                  <a:lnTo>
                    <a:pt x="80" y="44"/>
                  </a:lnTo>
                  <a:lnTo>
                    <a:pt x="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368" name="Rectangle 24">
              <a:extLst>
                <a:ext uri="{FF2B5EF4-FFF2-40B4-BE49-F238E27FC236}">
                  <a16:creationId xmlns:a16="http://schemas.microsoft.com/office/drawing/2014/main" id="{AF9571D7-01D0-4CAE-8E65-88531E49B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936"/>
              <a:ext cx="912" cy="575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369" name="Rectangle 25">
              <a:extLst>
                <a:ext uri="{FF2B5EF4-FFF2-40B4-BE49-F238E27FC236}">
                  <a16:creationId xmlns:a16="http://schemas.microsoft.com/office/drawing/2014/main" id="{885D6EF5-CFB8-442E-96AA-7410AC786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2" y="1099"/>
              <a:ext cx="67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Organisational</a:t>
              </a:r>
            </a:p>
            <a:p>
              <a:pPr algn="ctr" eaLnBrk="0" hangingPunct="0"/>
              <a:r>
                <a:rPr lang="en-GB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 Orientation</a:t>
              </a:r>
              <a:endParaRPr lang="en-GB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57370" name="Rectangle 26">
              <a:extLst>
                <a:ext uri="{FF2B5EF4-FFF2-40B4-BE49-F238E27FC236}">
                  <a16:creationId xmlns:a16="http://schemas.microsoft.com/office/drawing/2014/main" id="{CDF15A53-D687-46E8-8AB0-55FD3CCAE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949"/>
              <a:ext cx="912" cy="575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371" name="Rectangle 27">
              <a:extLst>
                <a:ext uri="{FF2B5EF4-FFF2-40B4-BE49-F238E27FC236}">
                  <a16:creationId xmlns:a16="http://schemas.microsoft.com/office/drawing/2014/main" id="{05DD0DDB-A141-44FE-84AD-2A88E5C0D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" y="3120"/>
              <a:ext cx="5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Processes &amp;</a:t>
              </a:r>
            </a:p>
            <a:p>
              <a:pPr algn="ctr" eaLnBrk="0" hangingPunct="0"/>
              <a:r>
                <a:rPr lang="en-GB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Incentives</a:t>
              </a:r>
              <a:endParaRPr lang="en-GB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57372" name="Freeform 28">
              <a:extLst>
                <a:ext uri="{FF2B5EF4-FFF2-40B4-BE49-F238E27FC236}">
                  <a16:creationId xmlns:a16="http://schemas.microsoft.com/office/drawing/2014/main" id="{37A385D2-1216-4D21-9B41-692840C81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" y="1223"/>
              <a:ext cx="747" cy="1007"/>
            </a:xfrm>
            <a:custGeom>
              <a:avLst/>
              <a:gdLst>
                <a:gd name="T0" fmla="*/ 0 w 1493"/>
                <a:gd name="T1" fmla="*/ 2013 h 2013"/>
                <a:gd name="T2" fmla="*/ 781 w 1493"/>
                <a:gd name="T3" fmla="*/ 2013 h 2013"/>
                <a:gd name="T4" fmla="*/ 781 w 1493"/>
                <a:gd name="T5" fmla="*/ 0 h 2013"/>
                <a:gd name="T6" fmla="*/ 1493 w 1493"/>
                <a:gd name="T7" fmla="*/ 0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3" h="2013">
                  <a:moveTo>
                    <a:pt x="0" y="2013"/>
                  </a:moveTo>
                  <a:lnTo>
                    <a:pt x="781" y="2013"/>
                  </a:lnTo>
                  <a:lnTo>
                    <a:pt x="781" y="0"/>
                  </a:lnTo>
                  <a:lnTo>
                    <a:pt x="14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373" name="Freeform 29">
              <a:extLst>
                <a:ext uri="{FF2B5EF4-FFF2-40B4-BE49-F238E27FC236}">
                  <a16:creationId xmlns:a16="http://schemas.microsoft.com/office/drawing/2014/main" id="{A0B2F6EF-621C-439E-B341-6DAC4CD31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" y="1201"/>
              <a:ext cx="40" cy="44"/>
            </a:xfrm>
            <a:custGeom>
              <a:avLst/>
              <a:gdLst>
                <a:gd name="T0" fmla="*/ 0 w 80"/>
                <a:gd name="T1" fmla="*/ 0 h 88"/>
                <a:gd name="T2" fmla="*/ 80 w 80"/>
                <a:gd name="T3" fmla="*/ 44 h 88"/>
                <a:gd name="T4" fmla="*/ 0 w 80"/>
                <a:gd name="T5" fmla="*/ 88 h 88"/>
                <a:gd name="T6" fmla="*/ 0 w 80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8">
                  <a:moveTo>
                    <a:pt x="0" y="0"/>
                  </a:moveTo>
                  <a:lnTo>
                    <a:pt x="80" y="44"/>
                  </a:lnTo>
                  <a:lnTo>
                    <a:pt x="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374" name="Freeform 30">
              <a:extLst>
                <a:ext uri="{FF2B5EF4-FFF2-40B4-BE49-F238E27FC236}">
                  <a16:creationId xmlns:a16="http://schemas.microsoft.com/office/drawing/2014/main" id="{BBF65BCB-F944-4A7E-8991-515F593CA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" y="2230"/>
              <a:ext cx="747" cy="1006"/>
            </a:xfrm>
            <a:custGeom>
              <a:avLst/>
              <a:gdLst>
                <a:gd name="T0" fmla="*/ 0 w 1493"/>
                <a:gd name="T1" fmla="*/ 0 h 2013"/>
                <a:gd name="T2" fmla="*/ 781 w 1493"/>
                <a:gd name="T3" fmla="*/ 0 h 2013"/>
                <a:gd name="T4" fmla="*/ 781 w 1493"/>
                <a:gd name="T5" fmla="*/ 2013 h 2013"/>
                <a:gd name="T6" fmla="*/ 1493 w 1493"/>
                <a:gd name="T7" fmla="*/ 2013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3" h="2013">
                  <a:moveTo>
                    <a:pt x="0" y="0"/>
                  </a:moveTo>
                  <a:lnTo>
                    <a:pt x="781" y="0"/>
                  </a:lnTo>
                  <a:lnTo>
                    <a:pt x="781" y="2013"/>
                  </a:lnTo>
                  <a:lnTo>
                    <a:pt x="1493" y="20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375" name="Freeform 31">
              <a:extLst>
                <a:ext uri="{FF2B5EF4-FFF2-40B4-BE49-F238E27FC236}">
                  <a16:creationId xmlns:a16="http://schemas.microsoft.com/office/drawing/2014/main" id="{D1FB2F97-1FEB-430A-92D0-4DF57C8FE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" y="3214"/>
              <a:ext cx="40" cy="44"/>
            </a:xfrm>
            <a:custGeom>
              <a:avLst/>
              <a:gdLst>
                <a:gd name="T0" fmla="*/ 0 w 80"/>
                <a:gd name="T1" fmla="*/ 0 h 88"/>
                <a:gd name="T2" fmla="*/ 80 w 80"/>
                <a:gd name="T3" fmla="*/ 44 h 88"/>
                <a:gd name="T4" fmla="*/ 0 w 80"/>
                <a:gd name="T5" fmla="*/ 88 h 88"/>
                <a:gd name="T6" fmla="*/ 0 w 80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8">
                  <a:moveTo>
                    <a:pt x="0" y="0"/>
                  </a:moveTo>
                  <a:lnTo>
                    <a:pt x="80" y="44"/>
                  </a:lnTo>
                  <a:lnTo>
                    <a:pt x="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6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035753AE-5052-404A-925D-7D6CFA6DF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95600"/>
            <a:ext cx="55626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ED8017EB-9ED1-4FB7-8791-755B95DDE4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Contents</a:t>
            </a:r>
          </a:p>
        </p:txBody>
      </p:sp>
      <p:sp>
        <p:nvSpPr>
          <p:cNvPr id="94212" name="Rectangle 4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0F1F4A14-C948-4D19-91EC-8A8B2CCEA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Introduction to CRM</a:t>
            </a:r>
          </a:p>
          <a:p>
            <a:r>
              <a:rPr lang="en-GB" altLang="en-US"/>
              <a:t>Approaches to CRM</a:t>
            </a:r>
          </a:p>
          <a:p>
            <a:r>
              <a:rPr lang="en-GB" altLang="en-US"/>
              <a:t>Delivering a CRM Initiative</a:t>
            </a:r>
          </a:p>
          <a:p>
            <a:r>
              <a:rPr lang="en-GB" altLang="en-US"/>
              <a:t>Selecting CRM Technology</a:t>
            </a:r>
          </a:p>
          <a:p>
            <a:r>
              <a:rPr lang="en-GB" altLang="en-US"/>
              <a:t>Appendix</a:t>
            </a:r>
          </a:p>
          <a:p>
            <a:endParaRPr lang="en-GB" altLang="en-US"/>
          </a:p>
          <a:p>
            <a:endParaRPr lang="en-GB" alt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48040F4-1324-4C1C-81A4-451BEA804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828800"/>
            <a:ext cx="55626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8CD6AFAB-BBAD-42F6-92F5-08BA79051B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Contents</a:t>
            </a:r>
          </a:p>
        </p:txBody>
      </p:sp>
      <p:sp>
        <p:nvSpPr>
          <p:cNvPr id="35848" name="Rectangle 8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15F6AFE0-0D30-4C6F-8B1C-0BA9F9BDCF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Introduction to CRM</a:t>
            </a:r>
          </a:p>
          <a:p>
            <a:r>
              <a:rPr lang="en-GB" altLang="en-US"/>
              <a:t>Approaches to CRM</a:t>
            </a:r>
          </a:p>
          <a:p>
            <a:r>
              <a:rPr lang="en-GB" altLang="en-US"/>
              <a:t>Delivering a CRM Initiative</a:t>
            </a:r>
          </a:p>
          <a:p>
            <a:r>
              <a:rPr lang="en-GB" altLang="en-US"/>
              <a:t>Selecting CRM Technology</a:t>
            </a:r>
          </a:p>
          <a:p>
            <a:r>
              <a:rPr lang="en-GB" altLang="en-US"/>
              <a:t>Appendix</a:t>
            </a:r>
          </a:p>
          <a:p>
            <a:endParaRPr lang="en-GB" altLang="en-US"/>
          </a:p>
          <a:p>
            <a:endParaRPr lang="en-GB" alt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CFE5937D-30B4-4CA1-B78C-4A1C3B289A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CRM best practice approach</a:t>
            </a:r>
            <a:endParaRPr lang="en-GB" altLang="en-US"/>
          </a:p>
        </p:txBody>
      </p:sp>
      <p:grpSp>
        <p:nvGrpSpPr>
          <p:cNvPr id="59395" name="Group 3">
            <a:extLst>
              <a:ext uri="{FF2B5EF4-FFF2-40B4-BE49-F238E27FC236}">
                <a16:creationId xmlns:a16="http://schemas.microsoft.com/office/drawing/2014/main" id="{71F6A6F5-35DA-4A01-88E7-20902AC09958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1146175"/>
            <a:ext cx="8470900" cy="4695825"/>
            <a:chOff x="186" y="722"/>
            <a:chExt cx="5336" cy="2958"/>
          </a:xfrm>
        </p:grpSpPr>
        <p:sp>
          <p:nvSpPr>
            <p:cNvPr id="59396" name="AutoShape 4">
              <a:extLst>
                <a:ext uri="{FF2B5EF4-FFF2-40B4-BE49-F238E27FC236}">
                  <a16:creationId xmlns:a16="http://schemas.microsoft.com/office/drawing/2014/main" id="{FB29AC8C-35B1-49CC-868B-0310D2C475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3819" y="2624"/>
              <a:ext cx="266" cy="288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FF33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9397" name="Line 5">
              <a:extLst>
                <a:ext uri="{FF2B5EF4-FFF2-40B4-BE49-F238E27FC236}">
                  <a16:creationId xmlns:a16="http://schemas.microsoft.com/office/drawing/2014/main" id="{85FC3E6F-7306-4FE7-9A27-5F106B70B4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" y="722"/>
              <a:ext cx="0" cy="283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9398" name="Line 6">
              <a:extLst>
                <a:ext uri="{FF2B5EF4-FFF2-40B4-BE49-F238E27FC236}">
                  <a16:creationId xmlns:a16="http://schemas.microsoft.com/office/drawing/2014/main" id="{A67DE02F-FA32-479F-8616-B71020146A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3" y="722"/>
              <a:ext cx="0" cy="283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9399" name="Line 7">
              <a:extLst>
                <a:ext uri="{FF2B5EF4-FFF2-40B4-BE49-F238E27FC236}">
                  <a16:creationId xmlns:a16="http://schemas.microsoft.com/office/drawing/2014/main" id="{25A38EF1-B0DA-456B-BB6D-CDC172C717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1" y="722"/>
              <a:ext cx="0" cy="283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9400" name="Line 8">
              <a:extLst>
                <a:ext uri="{FF2B5EF4-FFF2-40B4-BE49-F238E27FC236}">
                  <a16:creationId xmlns:a16="http://schemas.microsoft.com/office/drawing/2014/main" id="{4BD9424B-C7BE-47D6-826F-B8482172A9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8" y="722"/>
              <a:ext cx="0" cy="283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9401" name="Line 9">
              <a:extLst>
                <a:ext uri="{FF2B5EF4-FFF2-40B4-BE49-F238E27FC236}">
                  <a16:creationId xmlns:a16="http://schemas.microsoft.com/office/drawing/2014/main" id="{F3C0DDE9-4CFB-471A-A05A-05E65FAEB2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0" y="722"/>
              <a:ext cx="0" cy="283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9402" name="Line 10">
              <a:extLst>
                <a:ext uri="{FF2B5EF4-FFF2-40B4-BE49-F238E27FC236}">
                  <a16:creationId xmlns:a16="http://schemas.microsoft.com/office/drawing/2014/main" id="{DE2FDE4F-AAAB-4446-A91C-24CD107039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4" y="722"/>
              <a:ext cx="0" cy="283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9403" name="Rectangle 11">
              <a:extLst>
                <a:ext uri="{FF2B5EF4-FFF2-40B4-BE49-F238E27FC236}">
                  <a16:creationId xmlns:a16="http://schemas.microsoft.com/office/drawing/2014/main" id="{47962D76-F991-46B3-AF70-FC96EB9D4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" y="1424"/>
              <a:ext cx="975" cy="52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 b="1">
                  <a:latin typeface="Arial" panose="020B0604020202020204" pitchFamily="34" charset="0"/>
                </a:rPr>
                <a:t>Understand </a:t>
              </a:r>
            </a:p>
            <a:p>
              <a:pPr algn="ctr"/>
              <a:r>
                <a:rPr lang="en-US" altLang="en-US" sz="1400" b="1">
                  <a:latin typeface="Arial" panose="020B0604020202020204" pitchFamily="34" charset="0"/>
                </a:rPr>
                <a:t>Market</a:t>
              </a:r>
            </a:p>
          </p:txBody>
        </p:sp>
        <p:sp>
          <p:nvSpPr>
            <p:cNvPr id="59404" name="Line 12">
              <a:extLst>
                <a:ext uri="{FF2B5EF4-FFF2-40B4-BE49-F238E27FC236}">
                  <a16:creationId xmlns:a16="http://schemas.microsoft.com/office/drawing/2014/main" id="{86568AB7-C0DD-4B9B-B65E-048DAAC3D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5" y="722"/>
              <a:ext cx="0" cy="283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9405" name="AutoShape 13">
              <a:extLst>
                <a:ext uri="{FF2B5EF4-FFF2-40B4-BE49-F238E27FC236}">
                  <a16:creationId xmlns:a16="http://schemas.microsoft.com/office/drawing/2014/main" id="{6F34E2DC-8C22-4D6A-B13C-A464F94BAD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1426" y="1856"/>
              <a:ext cx="266" cy="288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FF33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9406" name="Rectangle 14">
              <a:extLst>
                <a:ext uri="{FF2B5EF4-FFF2-40B4-BE49-F238E27FC236}">
                  <a16:creationId xmlns:a16="http://schemas.microsoft.com/office/drawing/2014/main" id="{6FE93E35-2C3A-4C76-9DEC-00AAAC9E0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" y="2192"/>
              <a:ext cx="2171" cy="528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 b="1">
                  <a:latin typeface="Arial" panose="020B0604020202020204" pitchFamily="34" charset="0"/>
                </a:rPr>
                <a:t>Align</a:t>
              </a:r>
            </a:p>
            <a:p>
              <a:pPr algn="ctr"/>
              <a:r>
                <a:rPr lang="en-US" altLang="en-US" sz="1400" b="1">
                  <a:latin typeface="Arial" panose="020B0604020202020204" pitchFamily="34" charset="0"/>
                </a:rPr>
                <a:t>Organisation</a:t>
              </a:r>
            </a:p>
          </p:txBody>
        </p:sp>
        <p:sp>
          <p:nvSpPr>
            <p:cNvPr id="59407" name="Rectangle 15">
              <a:extLst>
                <a:ext uri="{FF2B5EF4-FFF2-40B4-BE49-F238E27FC236}">
                  <a16:creationId xmlns:a16="http://schemas.microsoft.com/office/drawing/2014/main" id="{3B465338-7B10-4F77-A395-4B00F83C1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6" y="2960"/>
              <a:ext cx="1506" cy="528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 b="1">
                  <a:latin typeface="Arial" panose="020B0604020202020204" pitchFamily="34" charset="0"/>
                </a:rPr>
                <a:t>Implement</a:t>
              </a:r>
            </a:p>
            <a:p>
              <a:pPr algn="ctr"/>
              <a:r>
                <a:rPr lang="en-US" altLang="en-US" sz="1400" b="1">
                  <a:latin typeface="Arial" panose="020B0604020202020204" pitchFamily="34" charset="0"/>
                </a:rPr>
                <a:t>CRM Technology</a:t>
              </a:r>
            </a:p>
          </p:txBody>
        </p:sp>
        <p:sp>
          <p:nvSpPr>
            <p:cNvPr id="59408" name="Text Box 16">
              <a:extLst>
                <a:ext uri="{FF2B5EF4-FFF2-40B4-BE49-F238E27FC236}">
                  <a16:creationId xmlns:a16="http://schemas.microsoft.com/office/drawing/2014/main" id="{8506DD4B-3FD8-49F1-9316-B9F8F1E7A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" y="3488"/>
              <a:ext cx="3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938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595959"/>
                  </a:solidFill>
                  <a:latin typeface="Arial" panose="020B0604020202020204" pitchFamily="34" charset="0"/>
                </a:rPr>
                <a:t>Time</a:t>
              </a:r>
              <a:endParaRPr lang="en-GB" altLang="en-US" sz="1400">
                <a:solidFill>
                  <a:srgbClr val="59595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409" name="Line 17">
              <a:extLst>
                <a:ext uri="{FF2B5EF4-FFF2-40B4-BE49-F238E27FC236}">
                  <a16:creationId xmlns:a16="http://schemas.microsoft.com/office/drawing/2014/main" id="{F5C42CDE-8C56-4749-B53F-FCFF8D39E8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" y="3632"/>
              <a:ext cx="137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10" name="Rectangle 18">
              <a:extLst>
                <a:ext uri="{FF2B5EF4-FFF2-40B4-BE49-F238E27FC236}">
                  <a16:creationId xmlns:a16="http://schemas.microsoft.com/office/drawing/2014/main" id="{6F2E0052-AFDE-4022-8C02-F91CCF125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" y="800"/>
              <a:ext cx="5317" cy="528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 b="1">
                  <a:latin typeface="Arial" panose="020B0604020202020204" pitchFamily="34" charset="0"/>
                </a:rPr>
                <a:t>Governance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E4DC288C-1299-4717-BDD4-8559B65EEB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6425" y="512763"/>
            <a:ext cx="7981950" cy="819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solidFill>
                  <a:srgbClr val="CC3300"/>
                </a:solidFill>
              </a:rPr>
              <a:t>Governance:</a:t>
            </a:r>
            <a:r>
              <a:rPr lang="en-US" altLang="en-US"/>
              <a:t> CRM Governance, is vital for delivering success</a:t>
            </a:r>
            <a:endParaRPr lang="en-GB" altLang="en-US"/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A4FE5DB2-6B22-4367-BE51-0C5A5FE25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288" y="1752600"/>
            <a:ext cx="443071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7504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66738" indent="-1095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1400" b="1">
                <a:latin typeface="Arial" panose="020B0604020202020204" pitchFamily="34" charset="0"/>
              </a:rPr>
              <a:t> Commitment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1400" b="1">
                <a:latin typeface="Arial" panose="020B0604020202020204" pitchFamily="34" charset="0"/>
              </a:rPr>
              <a:t> Understanding the need for change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1400" b="1">
                <a:latin typeface="Arial" panose="020B0604020202020204" pitchFamily="34" charset="0"/>
              </a:rPr>
              <a:t> Sense of Urgency</a:t>
            </a:r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2D48E55D-633C-44F2-BE6D-59F661FC7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288" y="3276600"/>
            <a:ext cx="39243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7504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marL="101600" indent="-101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66738" indent="-1095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1400" b="1">
                <a:latin typeface="Arial" panose="020B0604020202020204" pitchFamily="34" charset="0"/>
              </a:rPr>
              <a:t>Business and customer driven project team with clearly assigned roles and responsibilities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1400" b="1">
                <a:latin typeface="Arial" panose="020B0604020202020204" pitchFamily="34" charset="0"/>
              </a:rPr>
              <a:t>Timetable and Milestones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1400" b="1">
                <a:latin typeface="Arial" panose="020B0604020202020204" pitchFamily="34" charset="0"/>
              </a:rPr>
              <a:t>Key Performance Indicators (KPIs)</a:t>
            </a:r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C7555B47-943C-40E3-A221-4F0762A4C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288" y="4953000"/>
            <a:ext cx="4064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7504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66738" indent="-1095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1400" b="1">
                <a:latin typeface="Arial" panose="020B0604020202020204" pitchFamily="34" charset="0"/>
              </a:rPr>
              <a:t> Communication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1400" b="1">
                <a:latin typeface="Arial" panose="020B0604020202020204" pitchFamily="34" charset="0"/>
              </a:rPr>
              <a:t> Training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1400" b="1">
                <a:latin typeface="Arial" panose="020B0604020202020204" pitchFamily="34" charset="0"/>
              </a:rPr>
              <a:t> Supporting resources</a:t>
            </a:r>
          </a:p>
        </p:txBody>
      </p:sp>
      <p:graphicFrame>
        <p:nvGraphicFramePr>
          <p:cNvPr id="60422" name="Object 6">
            <a:extLst>
              <a:ext uri="{FF2B5EF4-FFF2-40B4-BE49-F238E27FC236}">
                <a16:creationId xmlns:a16="http://schemas.microsoft.com/office/drawing/2014/main" id="{989818FE-C317-473B-A63D-3E5AF4A495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6063" y="1733550"/>
          <a:ext cx="4057650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4" name="VISIO" r:id="rId4" imgW="4606560" imgH="4149360" progId="Visio.Drawing.6">
                  <p:embed/>
                </p:oleObj>
              </mc:Choice>
              <mc:Fallback>
                <p:oleObj name="VISIO" r:id="rId4" imgW="4606560" imgH="4149360" progId="Visio.Drawing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1733550"/>
                        <a:ext cx="4057650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7938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3" name="Text Box 7">
            <a:extLst>
              <a:ext uri="{FF2B5EF4-FFF2-40B4-BE49-F238E27FC236}">
                <a16:creationId xmlns:a16="http://schemas.microsoft.com/office/drawing/2014/main" id="{6774F3CF-C4E6-4860-8214-6C98C9C70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5943600"/>
            <a:ext cx="1131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>
                <a:solidFill>
                  <a:srgbClr val="595959"/>
                </a:solidFill>
                <a:latin typeface="Arial" panose="020B0604020202020204" pitchFamily="34" charset="0"/>
              </a:rPr>
              <a:t>Source: SBI</a:t>
            </a:r>
            <a:endParaRPr lang="en-GB" altLang="en-US" sz="140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utoUpdateAnimBg="0"/>
      <p:bldP spid="60420" grpId="0" autoUpdateAnimBg="0"/>
      <p:bldP spid="6042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7D740753-504F-4E70-8430-64B54AE79C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CC3300"/>
                </a:solidFill>
              </a:rPr>
              <a:t>Governance:</a:t>
            </a:r>
            <a:r>
              <a:rPr lang="en-US" altLang="en-US"/>
              <a:t> Leadership</a:t>
            </a:r>
            <a:endParaRPr lang="en-GB" altLang="en-US"/>
          </a:p>
        </p:txBody>
      </p:sp>
      <p:graphicFrame>
        <p:nvGraphicFramePr>
          <p:cNvPr id="61465" name="Group 25">
            <a:extLst>
              <a:ext uri="{FF2B5EF4-FFF2-40B4-BE49-F238E27FC236}">
                <a16:creationId xmlns:a16="http://schemas.microsoft.com/office/drawing/2014/main" id="{95CE4CDB-265D-4C8F-8968-961B019DDE69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1501775"/>
          <a:ext cx="7848600" cy="3890963"/>
        </p:xfrm>
        <a:graphic>
          <a:graphicData uri="http://schemas.openxmlformats.org/drawingml/2006/table">
            <a:tbl>
              <a:tblPr/>
              <a:tblGrid>
                <a:gridCol w="2703513">
                  <a:extLst>
                    <a:ext uri="{9D8B030D-6E8A-4147-A177-3AD203B41FA5}">
                      <a16:colId xmlns:a16="http://schemas.microsoft.com/office/drawing/2014/main" val="3879454170"/>
                    </a:ext>
                  </a:extLst>
                </a:gridCol>
                <a:gridCol w="319087">
                  <a:extLst>
                    <a:ext uri="{9D8B030D-6E8A-4147-A177-3AD203B41FA5}">
                      <a16:colId xmlns:a16="http://schemas.microsoft.com/office/drawing/2014/main" val="788284504"/>
                    </a:ext>
                  </a:extLst>
                </a:gridCol>
                <a:gridCol w="4826000">
                  <a:extLst>
                    <a:ext uri="{9D8B030D-6E8A-4147-A177-3AD203B41FA5}">
                      <a16:colId xmlns:a16="http://schemas.microsoft.com/office/drawing/2014/main" val="2111039356"/>
                    </a:ext>
                  </a:extLst>
                </a:gridCol>
              </a:tblGrid>
              <a:tr h="582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Commitment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568325" indent="-11112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52513" indent="-1000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15192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4150" indent="-184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52513" indent="-1000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15192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84150" marR="0" lvl="0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Leadership commitment shows that the company is serious about the initiative</a:t>
                      </a:r>
                    </a:p>
                    <a:p>
                      <a:pPr marL="184150" marR="0" lvl="0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Leadership involvement to resolve the various complex challenges that will be encountered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00959"/>
                  </a:ext>
                </a:extLst>
              </a:tr>
              <a:tr h="688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Understanding and communication of the need for change</a:t>
                      </a:r>
                      <a:endParaRPr kumimoji="0" lang="en-GB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90500" indent="-190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Company-wide understanding of will:</a:t>
                      </a:r>
                    </a:p>
                    <a:p>
                      <a:pPr marL="668338" marR="0" lvl="1" indent="-211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ensure that initiative gets the support that it needs</a:t>
                      </a:r>
                    </a:p>
                    <a:p>
                      <a:pPr marL="668338" marR="0" lvl="1" indent="-211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help prevent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turf-wars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 that often occur due to the CRM initiatives crossing departmental , functional, business unit and/or geographical boundaries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1916558"/>
                  </a:ext>
                </a:extLst>
              </a:tr>
              <a:tr h="688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Sense of urgency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90500" indent="-190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Provides a reason to change now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Will help identify non-technical quick-wins that can be implemented immediately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65857"/>
                  </a:ext>
                </a:extLst>
              </a:tr>
            </a:tbl>
          </a:graphicData>
        </a:graphic>
      </p:graphicFrame>
      <p:sp>
        <p:nvSpPr>
          <p:cNvPr id="61463" name="Text Box 23">
            <a:extLst>
              <a:ext uri="{FF2B5EF4-FFF2-40B4-BE49-F238E27FC236}">
                <a16:creationId xmlns:a16="http://schemas.microsoft.com/office/drawing/2014/main" id="{CAD4E92E-2543-454C-840D-8D7F2E993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5943600"/>
            <a:ext cx="2925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>
                <a:solidFill>
                  <a:srgbClr val="595959"/>
                </a:solidFill>
                <a:latin typeface="Arial" panose="020B0604020202020204" pitchFamily="34" charset="0"/>
              </a:rPr>
              <a:t>Source: Wharton Business School </a:t>
            </a:r>
            <a:endParaRPr lang="en-GB" altLang="en-US" sz="140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65E75B9C-F9A9-4A08-B124-A7648401D0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CC3300"/>
                </a:solidFill>
              </a:rPr>
              <a:t>Governance:</a:t>
            </a:r>
            <a:r>
              <a:rPr lang="en-US" altLang="en-US"/>
              <a:t> Project Management</a:t>
            </a:r>
            <a:endParaRPr lang="en-GB" altLang="en-US"/>
          </a:p>
        </p:txBody>
      </p:sp>
      <p:graphicFrame>
        <p:nvGraphicFramePr>
          <p:cNvPr id="62491" name="Group 27">
            <a:extLst>
              <a:ext uri="{FF2B5EF4-FFF2-40B4-BE49-F238E27FC236}">
                <a16:creationId xmlns:a16="http://schemas.microsoft.com/office/drawing/2014/main" id="{B7D1A36A-3855-49C9-87FC-66C3ED76117B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1501775"/>
          <a:ext cx="8001000" cy="3865563"/>
        </p:xfrm>
        <a:graphic>
          <a:graphicData uri="http://schemas.openxmlformats.org/drawingml/2006/table">
            <a:tbl>
              <a:tblPr/>
              <a:tblGrid>
                <a:gridCol w="2755900">
                  <a:extLst>
                    <a:ext uri="{9D8B030D-6E8A-4147-A177-3AD203B41FA5}">
                      <a16:colId xmlns:a16="http://schemas.microsoft.com/office/drawing/2014/main" val="1005605492"/>
                    </a:ext>
                  </a:extLst>
                </a:gridCol>
                <a:gridCol w="325438">
                  <a:extLst>
                    <a:ext uri="{9D8B030D-6E8A-4147-A177-3AD203B41FA5}">
                      <a16:colId xmlns:a16="http://schemas.microsoft.com/office/drawing/2014/main" val="875871720"/>
                    </a:ext>
                  </a:extLst>
                </a:gridCol>
                <a:gridCol w="4919662">
                  <a:extLst>
                    <a:ext uri="{9D8B030D-6E8A-4147-A177-3AD203B41FA5}">
                      <a16:colId xmlns:a16="http://schemas.microsoft.com/office/drawing/2014/main" val="4076346104"/>
                    </a:ext>
                  </a:extLst>
                </a:gridCol>
              </a:tblGrid>
              <a:tr h="582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Business and customer driven project team (from all levels) with clearly assigned roles and responsibilities</a:t>
                      </a:r>
                      <a:endParaRPr kumimoji="0" lang="en-GB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568325" indent="-11112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52513" indent="-1000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15192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4150" indent="-184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52513" indent="-1000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15192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84150" marR="0" lvl="0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Steering Committee members must be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 level</a:t>
                      </a:r>
                    </a:p>
                    <a:p>
                      <a:pPr marL="184150" marR="0" lvl="0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Project team members (Business and Technical, Internal and External)</a:t>
                      </a:r>
                    </a:p>
                    <a:p>
                      <a:pPr marL="184150" marR="0" lvl="0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Subject Matter Experts (Sales Manager, Marketing Manager etc) and </a:t>
                      </a:r>
                      <a:r>
                        <a:rPr kumimoji="0" lang="en-US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customers</a:t>
                      </a:r>
                      <a:endParaRPr kumimoji="0" lang="en-GB" altLang="en-US" sz="20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595987"/>
                  </a:ext>
                </a:extLst>
              </a:tr>
              <a:tr h="688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 Timetable and Milestones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90500" indent="-190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Order of activities to be completed and by whom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Predicted timescales and deadline dates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618670"/>
                  </a:ext>
                </a:extLst>
              </a:tr>
              <a:tr h="688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Key Performance Indicators (KPIs)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90500" indent="-190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Project (scope, time, budget)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Benefit KPIs (business measures)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1720002"/>
                  </a:ext>
                </a:extLst>
              </a:tr>
            </a:tbl>
          </a:graphicData>
        </a:graphic>
      </p:graphicFrame>
      <p:sp>
        <p:nvSpPr>
          <p:cNvPr id="62487" name="Text Box 23">
            <a:extLst>
              <a:ext uri="{FF2B5EF4-FFF2-40B4-BE49-F238E27FC236}">
                <a16:creationId xmlns:a16="http://schemas.microsoft.com/office/drawing/2014/main" id="{632759E7-7EEF-482B-B095-7AD9FEE43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5943600"/>
            <a:ext cx="1131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>
                <a:solidFill>
                  <a:srgbClr val="595959"/>
                </a:solidFill>
                <a:latin typeface="Arial" panose="020B0604020202020204" pitchFamily="34" charset="0"/>
              </a:rPr>
              <a:t>Source: SBI</a:t>
            </a:r>
            <a:endParaRPr lang="en-GB" altLang="en-US" sz="140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AB2D8024-4B8C-4287-8FF7-80F999BC95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CC3300"/>
                </a:solidFill>
              </a:rPr>
              <a:t>Governance:</a:t>
            </a:r>
            <a:r>
              <a:rPr lang="en-US" altLang="en-US"/>
              <a:t> Change Management</a:t>
            </a:r>
            <a:endParaRPr lang="en-GB" altLang="en-US"/>
          </a:p>
        </p:txBody>
      </p:sp>
      <p:graphicFrame>
        <p:nvGraphicFramePr>
          <p:cNvPr id="63514" name="Group 26">
            <a:extLst>
              <a:ext uri="{FF2B5EF4-FFF2-40B4-BE49-F238E27FC236}">
                <a16:creationId xmlns:a16="http://schemas.microsoft.com/office/drawing/2014/main" id="{0CEE1EF1-FD2E-4568-88F4-B0D05B6B69A4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1576388"/>
          <a:ext cx="7848600" cy="3986212"/>
        </p:xfrm>
        <a:graphic>
          <a:graphicData uri="http://schemas.openxmlformats.org/drawingml/2006/table">
            <a:tbl>
              <a:tblPr/>
              <a:tblGrid>
                <a:gridCol w="2703513">
                  <a:extLst>
                    <a:ext uri="{9D8B030D-6E8A-4147-A177-3AD203B41FA5}">
                      <a16:colId xmlns:a16="http://schemas.microsoft.com/office/drawing/2014/main" val="1240076557"/>
                    </a:ext>
                  </a:extLst>
                </a:gridCol>
                <a:gridCol w="319087">
                  <a:extLst>
                    <a:ext uri="{9D8B030D-6E8A-4147-A177-3AD203B41FA5}">
                      <a16:colId xmlns:a16="http://schemas.microsoft.com/office/drawing/2014/main" val="1824499422"/>
                    </a:ext>
                  </a:extLst>
                </a:gridCol>
                <a:gridCol w="4826000">
                  <a:extLst>
                    <a:ext uri="{9D8B030D-6E8A-4147-A177-3AD203B41FA5}">
                      <a16:colId xmlns:a16="http://schemas.microsoft.com/office/drawing/2014/main" val="4204513478"/>
                    </a:ext>
                  </a:extLst>
                </a:gridCol>
              </a:tblGrid>
              <a:tr h="1168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Communication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568325" indent="-11112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52513" indent="-1000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15192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4150" indent="-184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52513" indent="-1000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15192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84150" marR="0" lvl="0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Reinforcement of Vision and importance</a:t>
                      </a:r>
                    </a:p>
                    <a:p>
                      <a:pPr marL="184150" marR="0" lvl="0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Initiative progress and implications</a:t>
                      </a:r>
                    </a:p>
                    <a:p>
                      <a:pPr marL="184150" marR="0" lvl="0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Success stories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591658"/>
                  </a:ext>
                </a:extLst>
              </a:tr>
              <a:tr h="688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Training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90500" indent="-190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Individual role based training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Team optimisation training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CRM Technology training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183129"/>
                  </a:ext>
                </a:extLst>
              </a:tr>
              <a:tr h="688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Supporting resources</a:t>
                      </a:r>
                      <a:endParaRPr kumimoji="0" lang="en-GB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90500" indent="-190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Reference guides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Interactive demonstrations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Appropriate contacts within the organisations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308773"/>
                  </a:ext>
                </a:extLst>
              </a:tr>
            </a:tbl>
          </a:graphicData>
        </a:graphic>
      </p:graphicFrame>
      <p:sp>
        <p:nvSpPr>
          <p:cNvPr id="63511" name="Text Box 23">
            <a:extLst>
              <a:ext uri="{FF2B5EF4-FFF2-40B4-BE49-F238E27FC236}">
                <a16:creationId xmlns:a16="http://schemas.microsoft.com/office/drawing/2014/main" id="{BCD1127D-9A51-4982-BD82-0520352CA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5943600"/>
            <a:ext cx="1181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>
                <a:solidFill>
                  <a:srgbClr val="595959"/>
                </a:solidFill>
                <a:latin typeface="Arial" panose="020B0604020202020204" pitchFamily="34" charset="0"/>
              </a:rPr>
              <a:t>Source: SBI </a:t>
            </a:r>
            <a:endParaRPr lang="en-GB" altLang="en-US" sz="140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10F31F8B-E19F-4609-884C-7FBFDCD3B9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6425" y="512763"/>
            <a:ext cx="7981950" cy="819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Market:</a:t>
            </a:r>
            <a:r>
              <a:rPr lang="en-US" altLang="en-US"/>
              <a:t> Identify CRM opportunities</a:t>
            </a:r>
            <a:endParaRPr lang="en-GB" altLang="en-US"/>
          </a:p>
        </p:txBody>
      </p:sp>
      <p:graphicFrame>
        <p:nvGraphicFramePr>
          <p:cNvPr id="64546" name="Group 34">
            <a:extLst>
              <a:ext uri="{FF2B5EF4-FFF2-40B4-BE49-F238E27FC236}">
                <a16:creationId xmlns:a16="http://schemas.microsoft.com/office/drawing/2014/main" id="{8F082982-A237-4CB0-8B54-95452C322FA6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1511300"/>
          <a:ext cx="7924800" cy="4260850"/>
        </p:xfrm>
        <a:graphic>
          <a:graphicData uri="http://schemas.openxmlformats.org/drawingml/2006/table">
            <a:tbl>
              <a:tblPr/>
              <a:tblGrid>
                <a:gridCol w="2940050">
                  <a:extLst>
                    <a:ext uri="{9D8B030D-6E8A-4147-A177-3AD203B41FA5}">
                      <a16:colId xmlns:a16="http://schemas.microsoft.com/office/drawing/2014/main" val="2373340399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1244137749"/>
                    </a:ext>
                  </a:extLst>
                </a:gridCol>
                <a:gridCol w="4741862">
                  <a:extLst>
                    <a:ext uri="{9D8B030D-6E8A-4147-A177-3AD203B41FA5}">
                      <a16:colId xmlns:a16="http://schemas.microsoft.com/office/drawing/2014/main" val="1526225500"/>
                    </a:ext>
                  </a:extLst>
                </a:gridCol>
              </a:tblGrid>
              <a:tr h="582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Customer-satisfaction indices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568325" indent="-11112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52513" indent="-1000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15192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4150" indent="-184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52513" indent="-1000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15192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84150" marR="0" lvl="0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Relationship, Operation and Action based indices</a:t>
                      </a:r>
                    </a:p>
                    <a:p>
                      <a:pPr marL="184150" marR="0" lvl="0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Online and Offline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438194"/>
                  </a:ext>
                </a:extLst>
              </a:tr>
              <a:tr h="688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Customer feedback</a:t>
                      </a:r>
                      <a:endParaRPr kumimoji="0" lang="en-GB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90500" indent="-190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Questions and suggestions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Praise and complaints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860810"/>
                  </a:ext>
                </a:extLst>
              </a:tr>
              <a:tr h="688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Market research</a:t>
                      </a:r>
                      <a:endParaRPr kumimoji="0" lang="en-GB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90500" indent="-190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Existing customers, ex-customers, potential new customers, partners and competitors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 customers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Customers interviews on arrival and defection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420869"/>
                  </a:ext>
                </a:extLst>
              </a:tr>
              <a:tr h="658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Frontline employee interviews</a:t>
                      </a:r>
                      <a:endParaRPr kumimoji="0" lang="en-GB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90500" indent="-190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Sales, Marketing, Customer Service and Support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190045"/>
                  </a:ext>
                </a:extLst>
              </a:tr>
              <a:tr h="688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Strategic activities</a:t>
                      </a:r>
                      <a:endParaRPr kumimoji="0" lang="en-GB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90500" indent="-190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Pilot projects with small sub-set of customer base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Joint company &amp; customer workshops 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On-site company representatives observing customer working practices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81533"/>
                  </a:ext>
                </a:extLst>
              </a:tr>
            </a:tbl>
          </a:graphicData>
        </a:graphic>
      </p:graphicFrame>
      <p:sp>
        <p:nvSpPr>
          <p:cNvPr id="64541" name="Text Box 29">
            <a:extLst>
              <a:ext uri="{FF2B5EF4-FFF2-40B4-BE49-F238E27FC236}">
                <a16:creationId xmlns:a16="http://schemas.microsoft.com/office/drawing/2014/main" id="{DD2CC1A0-1696-48F0-9416-D7A3BE912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5943600"/>
            <a:ext cx="2925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>
                <a:solidFill>
                  <a:srgbClr val="595959"/>
                </a:solidFill>
                <a:latin typeface="Arial" panose="020B0604020202020204" pitchFamily="34" charset="0"/>
              </a:rPr>
              <a:t>Source: Harvard Business Review </a:t>
            </a:r>
            <a:endParaRPr lang="en-GB" altLang="en-US" sz="140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DABB3C2F-57C9-4E55-A62C-9B1656BC9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6425" y="512763"/>
            <a:ext cx="7981950" cy="819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solidFill>
                  <a:srgbClr val="009900"/>
                </a:solidFill>
              </a:rPr>
              <a:t>Align Organisation:</a:t>
            </a:r>
            <a:r>
              <a:rPr lang="en-US" altLang="en-US"/>
              <a:t> Alignment will help prepare for CRM software</a:t>
            </a:r>
            <a:endParaRPr lang="en-GB" altLang="en-US"/>
          </a:p>
        </p:txBody>
      </p:sp>
      <p:graphicFrame>
        <p:nvGraphicFramePr>
          <p:cNvPr id="65563" name="Group 27">
            <a:extLst>
              <a:ext uri="{FF2B5EF4-FFF2-40B4-BE49-F238E27FC236}">
                <a16:creationId xmlns:a16="http://schemas.microsoft.com/office/drawing/2014/main" id="{6790FDD9-EBF3-4C2F-88D9-0C0268C9A7B7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1501775"/>
          <a:ext cx="7966075" cy="4449763"/>
        </p:xfrm>
        <a:graphic>
          <a:graphicData uri="http://schemas.openxmlformats.org/drawingml/2006/table">
            <a:tbl>
              <a:tblPr/>
              <a:tblGrid>
                <a:gridCol w="2860675">
                  <a:extLst>
                    <a:ext uri="{9D8B030D-6E8A-4147-A177-3AD203B41FA5}">
                      <a16:colId xmlns:a16="http://schemas.microsoft.com/office/drawing/2014/main" val="2616337326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1551076296"/>
                    </a:ext>
                  </a:extLst>
                </a:gridCol>
                <a:gridCol w="4767262">
                  <a:extLst>
                    <a:ext uri="{9D8B030D-6E8A-4147-A177-3AD203B41FA5}">
                      <a16:colId xmlns:a16="http://schemas.microsoft.com/office/drawing/2014/main" val="1356932235"/>
                    </a:ext>
                  </a:extLst>
                </a:gridCol>
              </a:tblGrid>
              <a:tr h="582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Structure</a:t>
                      </a:r>
                      <a:endParaRPr kumimoji="0" lang="en-GB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568325" indent="-11112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52513" indent="-1000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15192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4150" indent="-184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52513" indent="-1000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15192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84150" marR="0" lvl="0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Accountability and reporting structure</a:t>
                      </a:r>
                    </a:p>
                    <a:p>
                      <a:pPr marL="184150" marR="0" lvl="0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Roles and responsibilities of employees</a:t>
                      </a:r>
                    </a:p>
                    <a:p>
                      <a:pPr marL="184150" marR="0" lvl="0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Ability of resources to support CRM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1959285"/>
                  </a:ext>
                </a:extLst>
              </a:tr>
              <a:tr h="688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Processes</a:t>
                      </a:r>
                      <a:endParaRPr kumimoji="0" lang="en-GB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90500" indent="-190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Seamless customer interaction at all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touchpoints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Ability to personalise offerings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Re-engineering of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back-end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 processes that affect the customer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5073973"/>
                  </a:ext>
                </a:extLst>
              </a:tr>
              <a:tr h="1328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Incentives and metrics</a:t>
                      </a:r>
                      <a:endParaRPr kumimoji="0" lang="en-GB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90500" indent="-190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Incentive emphasis on customer satisfaction and retention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Continual measurement of customer-centric metrics to improve relationship management 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757852"/>
                  </a:ext>
                </a:extLst>
              </a:tr>
            </a:tbl>
          </a:graphicData>
        </a:graphic>
      </p:graphicFrame>
      <p:sp>
        <p:nvSpPr>
          <p:cNvPr id="65559" name="Text Box 23">
            <a:extLst>
              <a:ext uri="{FF2B5EF4-FFF2-40B4-BE49-F238E27FC236}">
                <a16:creationId xmlns:a16="http://schemas.microsoft.com/office/drawing/2014/main" id="{E2837B68-78A3-4858-8200-DFBB8812B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5943600"/>
            <a:ext cx="2925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>
                <a:solidFill>
                  <a:srgbClr val="595959"/>
                </a:solidFill>
                <a:latin typeface="Arial" panose="020B0604020202020204" pitchFamily="34" charset="0"/>
              </a:rPr>
              <a:t>Source: Wharton Business School </a:t>
            </a:r>
            <a:endParaRPr lang="en-GB" altLang="en-US" sz="140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2A0939E2-6C5B-4185-A75F-F4F351ACF0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6425" y="512763"/>
            <a:ext cx="7981950" cy="819150"/>
          </a:xfrm>
        </p:spPr>
        <p:txBody>
          <a:bodyPr/>
          <a:lstStyle/>
          <a:p>
            <a:r>
              <a:rPr lang="en-US" altLang="en-US">
                <a:solidFill>
                  <a:srgbClr val="CC9900"/>
                </a:solidFill>
              </a:rPr>
              <a:t>Implement CRM:</a:t>
            </a:r>
            <a:r>
              <a:rPr lang="en-US" altLang="en-US"/>
              <a:t> Streamline high value &amp; automate low value processes</a:t>
            </a:r>
            <a:endParaRPr lang="en-GB" altLang="en-US"/>
          </a:p>
        </p:txBody>
      </p:sp>
      <p:graphicFrame>
        <p:nvGraphicFramePr>
          <p:cNvPr id="66586" name="Group 26">
            <a:extLst>
              <a:ext uri="{FF2B5EF4-FFF2-40B4-BE49-F238E27FC236}">
                <a16:creationId xmlns:a16="http://schemas.microsoft.com/office/drawing/2014/main" id="{3AE4A133-8859-47F8-AE51-43AACB755E51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1527175"/>
          <a:ext cx="7966075" cy="4613275"/>
        </p:xfrm>
        <a:graphic>
          <a:graphicData uri="http://schemas.openxmlformats.org/drawingml/2006/table">
            <a:tbl>
              <a:tblPr/>
              <a:tblGrid>
                <a:gridCol w="2860675">
                  <a:extLst>
                    <a:ext uri="{9D8B030D-6E8A-4147-A177-3AD203B41FA5}">
                      <a16:colId xmlns:a16="http://schemas.microsoft.com/office/drawing/2014/main" val="2578490490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1448240417"/>
                    </a:ext>
                  </a:extLst>
                </a:gridCol>
                <a:gridCol w="4767262">
                  <a:extLst>
                    <a:ext uri="{9D8B030D-6E8A-4147-A177-3AD203B41FA5}">
                      <a16:colId xmlns:a16="http://schemas.microsoft.com/office/drawing/2014/main" val="1290328501"/>
                    </a:ext>
                  </a:extLst>
                </a:gridCol>
              </a:tblGrid>
              <a:tr h="582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Streamline</a:t>
                      </a:r>
                      <a:endParaRPr kumimoji="0" lang="en-GB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568325" indent="-11112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52513" indent="-1000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15192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4150" indent="-184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52513" indent="-1000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15192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84150" marR="0" lvl="0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Provide self-service applications for customers to find information themselves</a:t>
                      </a:r>
                    </a:p>
                    <a:p>
                      <a:pPr marL="184150" marR="0" lvl="0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Store useful profile information to avoid re-keying </a:t>
                      </a:r>
                    </a:p>
                    <a:p>
                      <a:pPr marL="184150" marR="0" lvl="0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Take advantage of real-time and networked affects to improve productivity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168547"/>
                  </a:ext>
                </a:extLst>
              </a:tr>
              <a:tr h="688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Automate</a:t>
                      </a:r>
                      <a:endParaRPr kumimoji="0" lang="en-GB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90500" indent="-190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Provide decision-based logic to automate previously human-based decisions 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Integrate technologies to reduce manual re-keying between them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027945"/>
                  </a:ext>
                </a:extLst>
              </a:tr>
              <a:tr h="688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Support</a:t>
                      </a:r>
                      <a:endParaRPr kumimoji="0" lang="en-GB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90500" indent="-190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Design CRM technology to prevent common mistakes made by employees and /or customers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Provide the organisation with real-time performance metrics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616896"/>
                  </a:ext>
                </a:extLst>
              </a:tr>
            </a:tbl>
          </a:graphicData>
        </a:graphic>
      </p:graphicFrame>
      <p:sp>
        <p:nvSpPr>
          <p:cNvPr id="66583" name="Text Box 23">
            <a:extLst>
              <a:ext uri="{FF2B5EF4-FFF2-40B4-BE49-F238E27FC236}">
                <a16:creationId xmlns:a16="http://schemas.microsoft.com/office/drawing/2014/main" id="{19BF3C2D-6A78-4286-AF15-46C5F906A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5943600"/>
            <a:ext cx="1131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>
                <a:solidFill>
                  <a:srgbClr val="595959"/>
                </a:solidFill>
                <a:latin typeface="Arial" panose="020B0604020202020204" pitchFamily="34" charset="0"/>
              </a:rPr>
              <a:t>Source: SBI</a:t>
            </a:r>
            <a:endParaRPr lang="en-GB" altLang="en-US" sz="140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4A3AB011-4F58-4D4F-9B52-590E6AF076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6425" y="512763"/>
            <a:ext cx="7981950" cy="819150"/>
          </a:xfrm>
        </p:spPr>
        <p:txBody>
          <a:bodyPr/>
          <a:lstStyle/>
          <a:p>
            <a:r>
              <a:rPr lang="en-US" altLang="en-US"/>
              <a:t>Implementations are complex large projects are more likely to fail</a:t>
            </a:r>
            <a:endParaRPr lang="en-GB" altLang="en-US"/>
          </a:p>
        </p:txBody>
      </p:sp>
      <p:graphicFrame>
        <p:nvGraphicFramePr>
          <p:cNvPr id="67587" name="Object 3">
            <a:extLst>
              <a:ext uri="{FF2B5EF4-FFF2-40B4-BE49-F238E27FC236}">
                <a16:creationId xmlns:a16="http://schemas.microsoft.com/office/drawing/2014/main" id="{EEDDA06C-2DD3-419F-AAD1-0F6518E5EC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6913" y="1600200"/>
          <a:ext cx="7456487" cy="436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0" name="Photo Editor Photo" r:id="rId4" imgW="4571429" imgH="2742857" progId="MSPhotoEd.3">
                  <p:embed/>
                </p:oleObj>
              </mc:Choice>
              <mc:Fallback>
                <p:oleObj name="Photo Editor Photo" r:id="rId4" imgW="4571429" imgH="2742857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1600200"/>
                        <a:ext cx="7456487" cy="436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7938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Rectangle 4">
            <a:extLst>
              <a:ext uri="{FF2B5EF4-FFF2-40B4-BE49-F238E27FC236}">
                <a16:creationId xmlns:a16="http://schemas.microsoft.com/office/drawing/2014/main" id="{FD135E90-BF37-4207-9FCD-ECDC84660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0" y="3238500"/>
            <a:ext cx="5275263" cy="1550988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408DB545-94C2-4F7A-B0AD-67C2AFBF3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6096000"/>
            <a:ext cx="2235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>
                <a:solidFill>
                  <a:srgbClr val="595959"/>
                </a:solidFill>
                <a:latin typeface="Arial" panose="020B0604020202020204" pitchFamily="34" charset="0"/>
              </a:rPr>
              <a:t>Source: McKinsey and Co</a:t>
            </a:r>
            <a:endParaRPr lang="en-GB" altLang="en-US" sz="140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F7087278-ADA8-48A2-9607-94F7A5C042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High satisfaction levels within the user base are rare</a:t>
            </a:r>
          </a:p>
        </p:txBody>
      </p:sp>
      <p:pic>
        <p:nvPicPr>
          <p:cNvPr id="68611" name="Picture 3">
            <a:extLst>
              <a:ext uri="{FF2B5EF4-FFF2-40B4-BE49-F238E27FC236}">
                <a16:creationId xmlns:a16="http://schemas.microsoft.com/office/drawing/2014/main" id="{41C67AE2-9F67-4515-9762-DB74ED65631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00200"/>
            <a:ext cx="5053013" cy="4583113"/>
          </a:xfrm>
          <a:noFill/>
          <a:ln/>
        </p:spPr>
      </p:pic>
      <p:sp>
        <p:nvSpPr>
          <p:cNvPr id="68612" name="Text Box 4">
            <a:extLst>
              <a:ext uri="{FF2B5EF4-FFF2-40B4-BE49-F238E27FC236}">
                <a16:creationId xmlns:a16="http://schemas.microsoft.com/office/drawing/2014/main" id="{7CD150B9-0BAC-4613-BC9B-68D2EE2F1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6324600"/>
            <a:ext cx="2370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>
                <a:solidFill>
                  <a:srgbClr val="595959"/>
                </a:solidFill>
                <a:latin typeface="Arial" panose="020B0604020202020204" pitchFamily="34" charset="0"/>
              </a:rPr>
              <a:t>Source: Forrester Research</a:t>
            </a:r>
            <a:endParaRPr lang="en-GB" altLang="en-US" sz="140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2DEF068E-636E-46FC-946E-24341D068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213" y="1524000"/>
            <a:ext cx="1751012" cy="282575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CBBE2CFD-FCD4-452D-BA2C-45EA11C11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650" y="3200400"/>
            <a:ext cx="2292350" cy="23368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>
            <a:extLst>
              <a:ext uri="{FF2B5EF4-FFF2-40B4-BE49-F238E27FC236}">
                <a16:creationId xmlns:a16="http://schemas.microsoft.com/office/drawing/2014/main" id="{4C8848CF-7002-4FFC-AE37-F0AF5E39A0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is CRM?</a:t>
            </a:r>
          </a:p>
        </p:txBody>
      </p:sp>
      <p:sp>
        <p:nvSpPr>
          <p:cNvPr id="36871" name="Rectangle 7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2F0152A4-B6C5-4659-BB11-950A4F1E71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400"/>
              <a:t>It means many things to many people: -</a:t>
            </a:r>
          </a:p>
          <a:p>
            <a:r>
              <a:rPr lang="en-GB" altLang="en-US" sz="2400"/>
              <a:t>Contact management</a:t>
            </a:r>
          </a:p>
          <a:p>
            <a:r>
              <a:rPr lang="en-GB" altLang="en-US" sz="2400"/>
              <a:t>Sales force automation</a:t>
            </a:r>
          </a:p>
          <a:p>
            <a:r>
              <a:rPr lang="en-GB" altLang="en-US" sz="2400"/>
              <a:t>Campaigns</a:t>
            </a:r>
          </a:p>
          <a:p>
            <a:r>
              <a:rPr lang="en-GB" altLang="en-US" sz="2400"/>
              <a:t>Lead management</a:t>
            </a:r>
          </a:p>
          <a:p>
            <a:r>
              <a:rPr lang="en-GB" altLang="en-US" sz="2400"/>
              <a:t>Marketing</a:t>
            </a:r>
          </a:p>
          <a:p>
            <a:r>
              <a:rPr lang="en-GB" altLang="en-US" sz="2400"/>
              <a:t>Promotions</a:t>
            </a:r>
          </a:p>
          <a:p>
            <a:r>
              <a:rPr lang="en-GB" altLang="en-US" sz="2400"/>
              <a:t>Partner management</a:t>
            </a:r>
          </a:p>
          <a:p>
            <a:r>
              <a:rPr lang="en-GB" altLang="en-US" sz="2400"/>
              <a:t>And so on</a:t>
            </a:r>
            <a:r>
              <a:rPr lang="en-GB" altLang="en-US" sz="2400">
                <a:latin typeface="Times New Roman" panose="02020603050405020304" pitchFamily="18" charset="0"/>
              </a:rPr>
              <a:t>…</a:t>
            </a:r>
            <a:r>
              <a:rPr lang="en-GB" altLang="en-US" sz="2400"/>
              <a:t>..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1552F0DE-F6BF-4687-AC3B-21942E593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greatest challenge is adoption within the company</a:t>
            </a:r>
            <a:r>
              <a:rPr lang="en-US" altLang="en-US">
                <a:latin typeface="Times New Roman" panose="02020603050405020304" pitchFamily="18" charset="0"/>
              </a:rPr>
              <a:t>’</a:t>
            </a:r>
            <a:r>
              <a:rPr lang="en-US" altLang="en-US"/>
              <a:t>s user base</a:t>
            </a:r>
          </a:p>
        </p:txBody>
      </p:sp>
      <p:pic>
        <p:nvPicPr>
          <p:cNvPr id="69635" name="Picture 3">
            <a:extLst>
              <a:ext uri="{FF2B5EF4-FFF2-40B4-BE49-F238E27FC236}">
                <a16:creationId xmlns:a16="http://schemas.microsoft.com/office/drawing/2014/main" id="{EC74F0A8-05FE-4E2D-9B1A-827F236D150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00200"/>
            <a:ext cx="7305675" cy="4525963"/>
          </a:xfrm>
          <a:noFill/>
          <a:ln/>
        </p:spPr>
      </p:pic>
      <p:sp>
        <p:nvSpPr>
          <p:cNvPr id="69636" name="Text Box 4">
            <a:extLst>
              <a:ext uri="{FF2B5EF4-FFF2-40B4-BE49-F238E27FC236}">
                <a16:creationId xmlns:a16="http://schemas.microsoft.com/office/drawing/2014/main" id="{6FA9E908-62FE-4987-8881-FDF7064EF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6248400"/>
            <a:ext cx="2370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>
                <a:solidFill>
                  <a:srgbClr val="595959"/>
                </a:solidFill>
                <a:latin typeface="Arial" panose="020B0604020202020204" pitchFamily="34" charset="0"/>
              </a:rPr>
              <a:t>Source: Forrester Research</a:t>
            </a:r>
            <a:endParaRPr lang="en-GB" altLang="en-US" sz="140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A5666968-9499-41F5-B754-121A6A7D1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675" y="1643063"/>
            <a:ext cx="2462213" cy="3338512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810552A9-A011-45D5-AF08-62E7EFF2A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6425" y="512763"/>
            <a:ext cx="7981950" cy="819150"/>
          </a:xfrm>
        </p:spPr>
        <p:txBody>
          <a:bodyPr/>
          <a:lstStyle/>
          <a:p>
            <a:r>
              <a:rPr lang="en-US" altLang="en-US"/>
              <a:t>Implementing CRM slowly by prototyping will improve adoption</a:t>
            </a:r>
            <a:endParaRPr lang="en-GB" altLang="en-US"/>
          </a:p>
        </p:txBody>
      </p:sp>
      <p:graphicFrame>
        <p:nvGraphicFramePr>
          <p:cNvPr id="70683" name="Group 27">
            <a:extLst>
              <a:ext uri="{FF2B5EF4-FFF2-40B4-BE49-F238E27FC236}">
                <a16:creationId xmlns:a16="http://schemas.microsoft.com/office/drawing/2014/main" id="{FE8DF347-12E2-4600-AE75-0D0896684562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1498600"/>
          <a:ext cx="7889875" cy="4135438"/>
        </p:xfrm>
        <a:graphic>
          <a:graphicData uri="http://schemas.openxmlformats.org/drawingml/2006/table">
            <a:tbl>
              <a:tblPr/>
              <a:tblGrid>
                <a:gridCol w="2833688">
                  <a:extLst>
                    <a:ext uri="{9D8B030D-6E8A-4147-A177-3AD203B41FA5}">
                      <a16:colId xmlns:a16="http://schemas.microsoft.com/office/drawing/2014/main" val="1179494103"/>
                    </a:ext>
                  </a:extLst>
                </a:gridCol>
                <a:gridCol w="334962">
                  <a:extLst>
                    <a:ext uri="{9D8B030D-6E8A-4147-A177-3AD203B41FA5}">
                      <a16:colId xmlns:a16="http://schemas.microsoft.com/office/drawing/2014/main" val="2801043754"/>
                    </a:ext>
                  </a:extLst>
                </a:gridCol>
                <a:gridCol w="4721225">
                  <a:extLst>
                    <a:ext uri="{9D8B030D-6E8A-4147-A177-3AD203B41FA5}">
                      <a16:colId xmlns:a16="http://schemas.microsoft.com/office/drawing/2014/main" val="3868292138"/>
                    </a:ext>
                  </a:extLst>
                </a:gridCol>
              </a:tblGrid>
              <a:tr h="582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Modular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568325" indent="-11112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52513" indent="-1000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15192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4150" indent="-184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52513" indent="-1000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15192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84150" marR="0" lvl="0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Decompose the project into manageable modules to reduce scope-creep and risk</a:t>
                      </a:r>
                    </a:p>
                    <a:p>
                      <a:pPr marL="184150" marR="0" lvl="0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Each module should be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self-contained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 and provide measurable benefits 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878523"/>
                  </a:ext>
                </a:extLst>
              </a:tr>
              <a:tr h="688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7942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Prototyping</a:t>
                      </a:r>
                      <a:endParaRPr kumimoji="0" lang="en-GB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90500" indent="-190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Design demonstrations of modules to allow the business to gauge suitability and usability 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Use this feedback to iteratively improve the design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Gain deep understanding of the CRM software constraints, thus minimising technical risks 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6982502"/>
                  </a:ext>
                </a:extLst>
              </a:tr>
              <a:tr h="688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Refinement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90500" indent="-190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After each module is implemented, investigate how the software is being used in practice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Use this feedback to refine existing modules and as input for design trade-offs for future modules 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9862"/>
                  </a:ext>
                </a:extLst>
              </a:tr>
            </a:tbl>
          </a:graphicData>
        </a:graphic>
      </p:graphicFrame>
      <p:sp>
        <p:nvSpPr>
          <p:cNvPr id="70679" name="Text Box 23">
            <a:extLst>
              <a:ext uri="{FF2B5EF4-FFF2-40B4-BE49-F238E27FC236}">
                <a16:creationId xmlns:a16="http://schemas.microsoft.com/office/drawing/2014/main" id="{4D8140D1-25B8-43E7-A33A-4DE7CAE81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5943600"/>
            <a:ext cx="1131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>
                <a:solidFill>
                  <a:srgbClr val="595959"/>
                </a:solidFill>
                <a:latin typeface="Arial" panose="020B0604020202020204" pitchFamily="34" charset="0"/>
              </a:rPr>
              <a:t>Source: SBI</a:t>
            </a:r>
            <a:endParaRPr lang="en-GB" altLang="en-US" sz="140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0158F981-B0E9-401B-BBA1-814830279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352800"/>
            <a:ext cx="55626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4E241D4B-42E0-486B-B4B5-1B6B619A8E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Contents</a:t>
            </a:r>
          </a:p>
        </p:txBody>
      </p:sp>
      <p:sp>
        <p:nvSpPr>
          <p:cNvPr id="95236" name="Rectangle 4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0A68C9F8-6308-4923-84C2-295C7198B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Introduction to CRM</a:t>
            </a:r>
          </a:p>
          <a:p>
            <a:r>
              <a:rPr lang="en-GB" altLang="en-US"/>
              <a:t>Approaches to CRM</a:t>
            </a:r>
          </a:p>
          <a:p>
            <a:r>
              <a:rPr lang="en-GB" altLang="en-US"/>
              <a:t>Delivering a CRM Initiative</a:t>
            </a:r>
          </a:p>
          <a:p>
            <a:r>
              <a:rPr lang="en-GB" altLang="en-US"/>
              <a:t>Selecting CRM Technology</a:t>
            </a:r>
          </a:p>
          <a:p>
            <a:r>
              <a:rPr lang="en-GB" altLang="en-US"/>
              <a:t>Appendix</a:t>
            </a:r>
          </a:p>
          <a:p>
            <a:endParaRPr lang="en-GB" altLang="en-US"/>
          </a:p>
          <a:p>
            <a:endParaRPr lang="en-GB" altLang="en-U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B36847B4-988F-49F6-80B9-DA158C3A02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6425" y="512763"/>
            <a:ext cx="7981950" cy="819150"/>
          </a:xfrm>
        </p:spPr>
        <p:txBody>
          <a:bodyPr/>
          <a:lstStyle/>
          <a:p>
            <a:r>
              <a:rPr lang="en-US" altLang="en-US"/>
              <a:t>Build, or buy it from either functional or application suite software vendors?</a:t>
            </a:r>
            <a:endParaRPr lang="en-GB" altLang="en-US"/>
          </a:p>
        </p:txBody>
      </p:sp>
      <p:graphicFrame>
        <p:nvGraphicFramePr>
          <p:cNvPr id="72730" name="Group 26">
            <a:extLst>
              <a:ext uri="{FF2B5EF4-FFF2-40B4-BE49-F238E27FC236}">
                <a16:creationId xmlns:a16="http://schemas.microsoft.com/office/drawing/2014/main" id="{F4903317-193E-4539-BF9B-F2C0FE61B02E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1511300"/>
          <a:ext cx="7966075" cy="3854450"/>
        </p:xfrm>
        <a:graphic>
          <a:graphicData uri="http://schemas.openxmlformats.org/drawingml/2006/table">
            <a:tbl>
              <a:tblPr/>
              <a:tblGrid>
                <a:gridCol w="2860675">
                  <a:extLst>
                    <a:ext uri="{9D8B030D-6E8A-4147-A177-3AD203B41FA5}">
                      <a16:colId xmlns:a16="http://schemas.microsoft.com/office/drawing/2014/main" val="2241659709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861563290"/>
                    </a:ext>
                  </a:extLst>
                </a:gridCol>
                <a:gridCol w="4767262">
                  <a:extLst>
                    <a:ext uri="{9D8B030D-6E8A-4147-A177-3AD203B41FA5}">
                      <a16:colId xmlns:a16="http://schemas.microsoft.com/office/drawing/2014/main" val="127871136"/>
                    </a:ext>
                  </a:extLst>
                </a:gridCol>
              </a:tblGrid>
              <a:tr h="582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Build-your-own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568325" indent="-11112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52513" indent="-1000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15192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4150" indent="-184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52513" indent="-1000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15192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84150" marR="0" lvl="0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Design and build software in-house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4854542"/>
                  </a:ext>
                </a:extLst>
              </a:tr>
              <a:tr h="688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7942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Buy from functional software vendor</a:t>
                      </a:r>
                      <a:endParaRPr kumimoji="0" lang="en-GB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90500" indent="-190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Purchase specific functional software (e.g. a Direct Mail application) 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Customise to company needs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308752"/>
                  </a:ext>
                </a:extLst>
              </a:tr>
              <a:tr h="688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Buy from application suite software vendor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90500" indent="-190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Purchase software suite (e.g. Siebel, MS CRM) 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Implement relevant modules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Customise to company needs</a:t>
                      </a:r>
                    </a:p>
                    <a:p>
                      <a:pPr marL="668338" marR="0" lvl="1" indent="-211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tabLst/>
                      </a:pP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08684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B8368C9A-012E-47F1-A338-A09F54941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746500"/>
            <a:ext cx="8410575" cy="19050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0595EA65-F566-441C-B83B-8A32ED0CB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6425" y="512763"/>
            <a:ext cx="7981950" cy="819150"/>
          </a:xfrm>
        </p:spPr>
        <p:txBody>
          <a:bodyPr/>
          <a:lstStyle/>
          <a:p>
            <a:r>
              <a:rPr lang="en-US" altLang="en-US"/>
              <a:t>Companies are tending to favour the application suite software approach</a:t>
            </a:r>
            <a:endParaRPr lang="en-GB" altLang="en-US"/>
          </a:p>
        </p:txBody>
      </p:sp>
      <p:graphicFrame>
        <p:nvGraphicFramePr>
          <p:cNvPr id="74777" name="Group 25">
            <a:extLst>
              <a:ext uri="{FF2B5EF4-FFF2-40B4-BE49-F238E27FC236}">
                <a16:creationId xmlns:a16="http://schemas.microsoft.com/office/drawing/2014/main" id="{3964E286-D73F-416F-B357-F194151ECD1F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1511300"/>
          <a:ext cx="7966075" cy="4283075"/>
        </p:xfrm>
        <a:graphic>
          <a:graphicData uri="http://schemas.openxmlformats.org/drawingml/2006/table">
            <a:tbl>
              <a:tblPr/>
              <a:tblGrid>
                <a:gridCol w="2860675">
                  <a:extLst>
                    <a:ext uri="{9D8B030D-6E8A-4147-A177-3AD203B41FA5}">
                      <a16:colId xmlns:a16="http://schemas.microsoft.com/office/drawing/2014/main" val="3439877760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615326678"/>
                    </a:ext>
                  </a:extLst>
                </a:gridCol>
                <a:gridCol w="4767262">
                  <a:extLst>
                    <a:ext uri="{9D8B030D-6E8A-4147-A177-3AD203B41FA5}">
                      <a16:colId xmlns:a16="http://schemas.microsoft.com/office/drawing/2014/main" val="3459471472"/>
                    </a:ext>
                  </a:extLst>
                </a:gridCol>
              </a:tblGrid>
              <a:tr h="582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Build-your-own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568325" indent="-11112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52513" indent="-1000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15192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4150" indent="-1841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52513" indent="-1000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15192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84150" marR="0" lvl="0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Pro - design to company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s exact specification</a:t>
                      </a:r>
                    </a:p>
                    <a:p>
                      <a:pPr marL="184150" marR="0" lvl="0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Con - dependent on internal IT skills</a:t>
                      </a:r>
                    </a:p>
                    <a:p>
                      <a:pPr marL="184150" marR="0" lvl="0" indent="-184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 can be difficult to scale (geography/functionality)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8174158"/>
                  </a:ext>
                </a:extLst>
              </a:tr>
              <a:tr h="688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7942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Buy from functional software vendor</a:t>
                      </a:r>
                      <a:endParaRPr kumimoji="0" lang="en-GB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90500" indent="-190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Pro - can choose a best-of-breed application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Con - limited breadth of functionality can mean that numerous applications need to be integrated to keep data synchronised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345582"/>
                  </a:ext>
                </a:extLst>
              </a:tr>
              <a:tr h="688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Buy from application suite software vendor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90500" indent="-190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668338" indent="-2111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1049338" indent="-134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Pro - handles all functional areas (Sales, Marketing and Service) and Internationalisation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Pro - vendor viability and number of implementations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Con - price and customisation complexity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Con - typically long implementation timescales</a:t>
                      </a:r>
                    </a:p>
                    <a:p>
                      <a:pPr marL="668338" marR="0" lvl="1" indent="-211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9338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55351865-1A17-4AF4-BB21-0F04AEC88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6425" y="512763"/>
            <a:ext cx="7981950" cy="819150"/>
          </a:xfrm>
        </p:spPr>
        <p:txBody>
          <a:bodyPr/>
          <a:lstStyle/>
          <a:p>
            <a:r>
              <a:rPr lang="en-GB" altLang="en-US"/>
              <a:t>However, SME</a:t>
            </a:r>
            <a:r>
              <a:rPr lang="en-GB" altLang="en-US">
                <a:latin typeface="Times New Roman" panose="02020603050405020304" pitchFamily="18" charset="0"/>
              </a:rPr>
              <a:t>’</a:t>
            </a:r>
            <a:r>
              <a:rPr lang="en-GB" altLang="en-US"/>
              <a:t>s have specific needs from CRM software</a:t>
            </a:r>
          </a:p>
        </p:txBody>
      </p:sp>
      <p:graphicFrame>
        <p:nvGraphicFramePr>
          <p:cNvPr id="76803" name="Object 3">
            <a:extLst>
              <a:ext uri="{FF2B5EF4-FFF2-40B4-BE49-F238E27FC236}">
                <a16:creationId xmlns:a16="http://schemas.microsoft.com/office/drawing/2014/main" id="{5384BB23-6D90-4329-A9B4-085B8D2C279E}"/>
              </a:ext>
            </a:extLst>
          </p:cNvPr>
          <p:cNvGraphicFramePr>
            <a:graphicFrameLocks noChangeAspect="1"/>
          </p:cNvGraphicFramePr>
          <p:nvPr>
            <p:ph type="chart" idx="1"/>
          </p:nvPr>
        </p:nvGraphicFramePr>
        <p:xfrm>
          <a:off x="441325" y="1801813"/>
          <a:ext cx="7896225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5" name="Chart" r:id="rId4" imgW="8220456" imgH="3391205" progId="MSGraph.Chart.5">
                  <p:embed followColorScheme="full"/>
                </p:oleObj>
              </mc:Choice>
              <mc:Fallback>
                <p:oleObj name="Chart" r:id="rId4" imgW="8220456" imgH="3391205" progId="MSGraph.Chart.5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801813"/>
                        <a:ext cx="7896225" cy="325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4" name="Text Box 4">
            <a:extLst>
              <a:ext uri="{FF2B5EF4-FFF2-40B4-BE49-F238E27FC236}">
                <a16:creationId xmlns:a16="http://schemas.microsoft.com/office/drawing/2014/main" id="{DA1CE030-93D2-4978-8947-5B9BD2424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5943600"/>
            <a:ext cx="1150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>
                <a:solidFill>
                  <a:srgbClr val="595959"/>
                </a:solidFill>
                <a:latin typeface="Arial" panose="020B0604020202020204" pitchFamily="34" charset="0"/>
              </a:rPr>
              <a:t>Source: IDC</a:t>
            </a:r>
            <a:endParaRPr lang="en-GB" altLang="en-US" sz="140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F1E32C87-7EBC-4522-BA5A-56D0D4B701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SME</a:t>
            </a:r>
            <a:r>
              <a:rPr lang="en-GB" altLang="en-US">
                <a:latin typeface="Times New Roman" panose="02020603050405020304" pitchFamily="18" charset="0"/>
              </a:rPr>
              <a:t>’</a:t>
            </a:r>
            <a:r>
              <a:rPr lang="en-GB" altLang="en-US"/>
              <a:t>s have specific needs from CRM software</a:t>
            </a:r>
          </a:p>
        </p:txBody>
      </p:sp>
      <p:sp>
        <p:nvSpPr>
          <p:cNvPr id="77827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62091E00-75EC-4D03-98F5-0FD523D555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09713"/>
            <a:ext cx="7597775" cy="41290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1600"/>
              <a:t>Ease of Use</a:t>
            </a:r>
          </a:p>
          <a:p>
            <a:pPr lvl="1">
              <a:lnSpc>
                <a:spcPct val="90000"/>
              </a:lnSpc>
            </a:pPr>
            <a:r>
              <a:rPr lang="en-GB" altLang="en-US" sz="1600"/>
              <a:t>SME</a:t>
            </a:r>
            <a:r>
              <a:rPr lang="en-GB" altLang="en-US" sz="1600">
                <a:latin typeface="Times New Roman" panose="02020603050405020304" pitchFamily="18" charset="0"/>
              </a:rPr>
              <a:t>’</a:t>
            </a:r>
            <a:r>
              <a:rPr lang="en-GB" altLang="en-US" sz="1600"/>
              <a:t>s lack resource for complex training or expensive implementations</a:t>
            </a:r>
          </a:p>
          <a:p>
            <a:pPr>
              <a:lnSpc>
                <a:spcPct val="90000"/>
              </a:lnSpc>
            </a:pPr>
            <a:r>
              <a:rPr lang="en-GB" altLang="en-US" sz="1600"/>
              <a:t>Customisation</a:t>
            </a:r>
          </a:p>
          <a:p>
            <a:pPr lvl="1">
              <a:lnSpc>
                <a:spcPct val="90000"/>
              </a:lnSpc>
            </a:pPr>
            <a:r>
              <a:rPr lang="en-GB" altLang="en-US" sz="1600"/>
              <a:t>SME</a:t>
            </a:r>
            <a:r>
              <a:rPr lang="en-GB" altLang="en-US" sz="1600">
                <a:latin typeface="Times New Roman" panose="02020603050405020304" pitchFamily="18" charset="0"/>
              </a:rPr>
              <a:t>’</a:t>
            </a:r>
            <a:r>
              <a:rPr lang="en-GB" altLang="en-US" sz="1600"/>
              <a:t>s may lack expertise in house so software needs to be configurable</a:t>
            </a:r>
          </a:p>
          <a:p>
            <a:pPr>
              <a:lnSpc>
                <a:spcPct val="90000"/>
              </a:lnSpc>
            </a:pPr>
            <a:r>
              <a:rPr lang="en-GB" altLang="en-US" sz="1600"/>
              <a:t>Pre-built Integration</a:t>
            </a:r>
          </a:p>
          <a:p>
            <a:pPr lvl="1">
              <a:lnSpc>
                <a:spcPct val="90000"/>
              </a:lnSpc>
            </a:pPr>
            <a:r>
              <a:rPr lang="en-GB" altLang="en-US" sz="1600"/>
              <a:t>CRM needs to be integrated with other systems so pre-built </a:t>
            </a:r>
            <a:r>
              <a:rPr lang="en-GB" altLang="en-US" sz="1600">
                <a:latin typeface="Times New Roman" panose="02020603050405020304" pitchFamily="18" charset="0"/>
              </a:rPr>
              <a:t>“</a:t>
            </a:r>
            <a:r>
              <a:rPr lang="en-GB" altLang="en-US" sz="1600"/>
              <a:t>plug-ins</a:t>
            </a:r>
            <a:r>
              <a:rPr lang="en-GB" altLang="en-US" sz="1600">
                <a:latin typeface="Times New Roman" panose="02020603050405020304" pitchFamily="18" charset="0"/>
              </a:rPr>
              <a:t>”</a:t>
            </a:r>
            <a:r>
              <a:rPr lang="en-GB" altLang="en-US" sz="1600"/>
              <a:t> are important</a:t>
            </a:r>
          </a:p>
          <a:p>
            <a:pPr>
              <a:lnSpc>
                <a:spcPct val="90000"/>
              </a:lnSpc>
            </a:pPr>
            <a:r>
              <a:rPr lang="en-GB" altLang="en-US" sz="1600"/>
              <a:t>Process Design</a:t>
            </a:r>
          </a:p>
          <a:p>
            <a:pPr lvl="1">
              <a:lnSpc>
                <a:spcPct val="90000"/>
              </a:lnSpc>
            </a:pPr>
            <a:r>
              <a:rPr lang="en-GB" altLang="en-US" sz="1600"/>
              <a:t>SME</a:t>
            </a:r>
            <a:r>
              <a:rPr lang="en-GB" altLang="en-US" sz="1600">
                <a:latin typeface="Times New Roman" panose="02020603050405020304" pitchFamily="18" charset="0"/>
              </a:rPr>
              <a:t>’</a:t>
            </a:r>
            <a:r>
              <a:rPr lang="en-GB" altLang="en-US" sz="1600"/>
              <a:t>s want CRM to fit their existing processes</a:t>
            </a:r>
          </a:p>
          <a:p>
            <a:pPr>
              <a:lnSpc>
                <a:spcPct val="90000"/>
              </a:lnSpc>
            </a:pPr>
            <a:r>
              <a:rPr lang="en-GB" altLang="en-US" sz="1600"/>
              <a:t>Leading Technology</a:t>
            </a:r>
          </a:p>
          <a:p>
            <a:pPr lvl="1">
              <a:lnSpc>
                <a:spcPct val="90000"/>
              </a:lnSpc>
            </a:pPr>
            <a:r>
              <a:rPr lang="en-GB" altLang="en-US" sz="1600"/>
              <a:t>SME</a:t>
            </a:r>
            <a:r>
              <a:rPr lang="en-GB" altLang="en-US" sz="1600">
                <a:latin typeface="Times New Roman" panose="02020603050405020304" pitchFamily="18" charset="0"/>
              </a:rPr>
              <a:t>’</a:t>
            </a:r>
            <a:r>
              <a:rPr lang="en-GB" altLang="en-US" sz="1600"/>
              <a:t>s tend to buy established and not leading edge technology that is in line with other systems</a:t>
            </a:r>
          </a:p>
          <a:p>
            <a:pPr>
              <a:lnSpc>
                <a:spcPct val="90000"/>
              </a:lnSpc>
            </a:pPr>
            <a:r>
              <a:rPr lang="en-GB" altLang="en-US" sz="1600"/>
              <a:t>Vertical Expertise</a:t>
            </a:r>
          </a:p>
          <a:p>
            <a:pPr lvl="1">
              <a:lnSpc>
                <a:spcPct val="90000"/>
              </a:lnSpc>
            </a:pPr>
            <a:r>
              <a:rPr lang="en-GB" altLang="en-US" sz="1600"/>
              <a:t>Importance is driven more by industry than company size.  Companies in the distribution chain are more likely to rate vertical expertise as </a:t>
            </a:r>
            <a:r>
              <a:rPr lang="en-GB" altLang="en-US" sz="1600">
                <a:latin typeface="Times New Roman" panose="02020603050405020304" pitchFamily="18" charset="0"/>
              </a:rPr>
              <a:t>“</a:t>
            </a:r>
            <a:r>
              <a:rPr lang="en-GB" altLang="en-US" sz="1600"/>
              <a:t>highly important</a:t>
            </a:r>
            <a:r>
              <a:rPr lang="en-GB" altLang="en-US" sz="1600">
                <a:latin typeface="Times New Roman" panose="02020603050405020304" pitchFamily="18" charset="0"/>
              </a:rPr>
              <a:t>”</a:t>
            </a:r>
            <a:endParaRPr lang="en-GB" altLang="en-US" sz="1600"/>
          </a:p>
        </p:txBody>
      </p:sp>
      <p:sp>
        <p:nvSpPr>
          <p:cNvPr id="77828" name="Text Box 4">
            <a:extLst>
              <a:ext uri="{FF2B5EF4-FFF2-40B4-BE49-F238E27FC236}">
                <a16:creationId xmlns:a16="http://schemas.microsoft.com/office/drawing/2014/main" id="{F6B1E4A6-42D9-4FBE-A1B5-9D8174DF1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5943600"/>
            <a:ext cx="1150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>
                <a:solidFill>
                  <a:srgbClr val="595959"/>
                </a:solidFill>
                <a:latin typeface="Arial" panose="020B0604020202020204" pitchFamily="34" charset="0"/>
              </a:rPr>
              <a:t>Source: IDC</a:t>
            </a:r>
            <a:endParaRPr lang="en-GB" altLang="en-US" sz="140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A3B19B91-9860-4A5D-9F84-728E20499B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en-US"/>
              <a:t>How to chose the right product?</a:t>
            </a:r>
            <a:endParaRPr lang="en-GB" altLang="en-US">
              <a:solidFill>
                <a:schemeClr val="accent1"/>
              </a:solidFill>
            </a:endParaRP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343D3C7E-F277-45A8-A304-CE99A8C32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549400"/>
            <a:ext cx="6858000" cy="8350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1600" b="1">
                <a:solidFill>
                  <a:schemeClr val="accent2"/>
                </a:solidFill>
              </a:rPr>
              <a:t>Value to SMEs is function of functionality, usability and integration features versus the cost of the solution.  E.g. some products designed to be “based” on Lotus Notes or Outlook</a:t>
            </a:r>
          </a:p>
        </p:txBody>
      </p:sp>
      <p:sp>
        <p:nvSpPr>
          <p:cNvPr id="78852" name="Line 4">
            <a:extLst>
              <a:ext uri="{FF2B5EF4-FFF2-40B4-BE49-F238E27FC236}">
                <a16:creationId xmlns:a16="http://schemas.microsoft.com/office/drawing/2014/main" id="{C503FB07-EBCF-44B8-9701-872432FDBF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1225" y="2817813"/>
            <a:ext cx="0" cy="209391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n-GB"/>
          </a:p>
        </p:txBody>
      </p:sp>
      <p:sp>
        <p:nvSpPr>
          <p:cNvPr id="78853" name="Line 5">
            <a:extLst>
              <a:ext uri="{FF2B5EF4-FFF2-40B4-BE49-F238E27FC236}">
                <a16:creationId xmlns:a16="http://schemas.microsoft.com/office/drawing/2014/main" id="{E9864DA2-1F03-4F4B-9384-7045A83BED93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875" y="4905375"/>
            <a:ext cx="7369175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n-GB"/>
          </a:p>
        </p:txBody>
      </p:sp>
      <p:sp>
        <p:nvSpPr>
          <p:cNvPr id="78854" name="Text Box 6">
            <a:extLst>
              <a:ext uri="{FF2B5EF4-FFF2-40B4-BE49-F238E27FC236}">
                <a16:creationId xmlns:a16="http://schemas.microsoft.com/office/drawing/2014/main" id="{E234DF4A-6E72-4816-9EA5-AF774BB5D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765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7504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en-US" sz="1000" i="1"/>
              <a:t>Value to DECS</a:t>
            </a:r>
          </a:p>
        </p:txBody>
      </p:sp>
      <p:sp>
        <p:nvSpPr>
          <p:cNvPr id="78855" name="Text Box 7">
            <a:extLst>
              <a:ext uri="{FF2B5EF4-FFF2-40B4-BE49-F238E27FC236}">
                <a16:creationId xmlns:a16="http://schemas.microsoft.com/office/drawing/2014/main" id="{87C6ED4C-68AF-41B6-AEE3-4E76BE54A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0725" y="4762500"/>
            <a:ext cx="4984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7504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1000" b="1" i="1"/>
              <a:t>Cost</a:t>
            </a:r>
          </a:p>
        </p:txBody>
      </p:sp>
      <p:sp>
        <p:nvSpPr>
          <p:cNvPr id="78856" name="Line 8">
            <a:extLst>
              <a:ext uri="{FF2B5EF4-FFF2-40B4-BE49-F238E27FC236}">
                <a16:creationId xmlns:a16="http://schemas.microsoft.com/office/drawing/2014/main" id="{E8ADA67C-02B8-4676-BD9E-380BC0ABDE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3695700"/>
            <a:ext cx="5911850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n-GB"/>
          </a:p>
        </p:txBody>
      </p:sp>
      <p:sp>
        <p:nvSpPr>
          <p:cNvPr id="78857" name="Arc 9">
            <a:extLst>
              <a:ext uri="{FF2B5EF4-FFF2-40B4-BE49-F238E27FC236}">
                <a16:creationId xmlns:a16="http://schemas.microsoft.com/office/drawing/2014/main" id="{1F5E85A1-4B1F-4BD2-88D3-3642C514BCDC}"/>
              </a:ext>
            </a:extLst>
          </p:cNvPr>
          <p:cNvSpPr>
            <a:spLocks/>
          </p:cNvSpPr>
          <p:nvPr/>
        </p:nvSpPr>
        <p:spPr bwMode="auto">
          <a:xfrm flipH="1">
            <a:off x="904875" y="3162300"/>
            <a:ext cx="6810375" cy="1684338"/>
          </a:xfrm>
          <a:custGeom>
            <a:avLst/>
            <a:gdLst>
              <a:gd name="G0" fmla="+- 0 0 0"/>
              <a:gd name="G1" fmla="+- 21599 0 0"/>
              <a:gd name="G2" fmla="+- 21600 0 0"/>
              <a:gd name="T0" fmla="*/ 153 w 21600"/>
              <a:gd name="T1" fmla="*/ 0 h 21599"/>
              <a:gd name="T2" fmla="*/ 21600 w 21600"/>
              <a:gd name="T3" fmla="*/ 21499 h 21599"/>
              <a:gd name="T4" fmla="*/ 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153" y="-1"/>
                </a:moveTo>
                <a:cubicBezTo>
                  <a:pt x="11983" y="83"/>
                  <a:pt x="21544" y="9668"/>
                  <a:pt x="21599" y="21499"/>
                </a:cubicBezTo>
              </a:path>
              <a:path w="21600" h="21599" stroke="0" extrusionOk="0">
                <a:moveTo>
                  <a:pt x="153" y="-1"/>
                </a:moveTo>
                <a:cubicBezTo>
                  <a:pt x="11983" y="83"/>
                  <a:pt x="21544" y="9668"/>
                  <a:pt x="21599" y="21499"/>
                </a:cubicBezTo>
                <a:lnTo>
                  <a:pt x="0" y="21599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750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endParaRPr lang="en-GB"/>
          </a:p>
        </p:txBody>
      </p:sp>
      <p:sp>
        <p:nvSpPr>
          <p:cNvPr id="78858" name="Text Box 10">
            <a:extLst>
              <a:ext uri="{FF2B5EF4-FFF2-40B4-BE49-F238E27FC236}">
                <a16:creationId xmlns:a16="http://schemas.microsoft.com/office/drawing/2014/main" id="{7B5AAB15-EAB1-4525-BEBB-E107BC156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975" y="4991100"/>
            <a:ext cx="504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7504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1200" b="1" i="1"/>
              <a:t>£m’s</a:t>
            </a:r>
          </a:p>
        </p:txBody>
      </p:sp>
      <p:sp>
        <p:nvSpPr>
          <p:cNvPr id="78859" name="Line 11">
            <a:extLst>
              <a:ext uri="{FF2B5EF4-FFF2-40B4-BE49-F238E27FC236}">
                <a16:creationId xmlns:a16="http://schemas.microsoft.com/office/drawing/2014/main" id="{3B8A5841-969C-4C40-9EF3-53C7BD0D7A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33700" y="2813050"/>
            <a:ext cx="0" cy="21780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n-GB"/>
          </a:p>
        </p:txBody>
      </p:sp>
      <p:sp>
        <p:nvSpPr>
          <p:cNvPr id="78860" name="Text Box 12">
            <a:extLst>
              <a:ext uri="{FF2B5EF4-FFF2-40B4-BE49-F238E27FC236}">
                <a16:creationId xmlns:a16="http://schemas.microsoft.com/office/drawing/2014/main" id="{2C0674AF-A530-4E4A-875E-A9CF07C0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4914900"/>
            <a:ext cx="67786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7504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30000"/>
              </a:spcBef>
            </a:pPr>
            <a:r>
              <a:rPr lang="en-GB" altLang="en-US" sz="1100"/>
              <a:t>Optimum Cost</a:t>
            </a:r>
          </a:p>
        </p:txBody>
      </p:sp>
      <p:sp>
        <p:nvSpPr>
          <p:cNvPr id="78861" name="AutoShape 13">
            <a:extLst>
              <a:ext uri="{FF2B5EF4-FFF2-40B4-BE49-F238E27FC236}">
                <a16:creationId xmlns:a16="http://schemas.microsoft.com/office/drawing/2014/main" id="{1B020BDA-2FAC-43C5-921D-C135FD9AE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086100"/>
            <a:ext cx="304800" cy="228600"/>
          </a:xfrm>
          <a:prstGeom prst="star5">
            <a:avLst/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8862" name="AutoShape 14">
            <a:extLst>
              <a:ext uri="{FF2B5EF4-FFF2-40B4-BE49-F238E27FC236}">
                <a16:creationId xmlns:a16="http://schemas.microsoft.com/office/drawing/2014/main" id="{70A34510-EF4E-49C9-A279-6D7537BA1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3200400"/>
            <a:ext cx="304800" cy="228600"/>
          </a:xfrm>
          <a:prstGeom prst="star5">
            <a:avLst/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8863" name="AutoShape 15">
            <a:extLst>
              <a:ext uri="{FF2B5EF4-FFF2-40B4-BE49-F238E27FC236}">
                <a16:creationId xmlns:a16="http://schemas.microsoft.com/office/drawing/2014/main" id="{949F2357-490E-4CB2-A173-752F19162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429000"/>
            <a:ext cx="304800" cy="2286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100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78864" name="AutoShape 16">
            <a:extLst>
              <a:ext uri="{FF2B5EF4-FFF2-40B4-BE49-F238E27FC236}">
                <a16:creationId xmlns:a16="http://schemas.microsoft.com/office/drawing/2014/main" id="{3CEFB6ED-8AB0-48D9-AA6E-AB432A9D2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924300"/>
            <a:ext cx="304800" cy="228600"/>
          </a:xfrm>
          <a:prstGeom prst="star5">
            <a:avLst/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8865" name="AutoShape 17">
            <a:extLst>
              <a:ext uri="{FF2B5EF4-FFF2-40B4-BE49-F238E27FC236}">
                <a16:creationId xmlns:a16="http://schemas.microsoft.com/office/drawing/2014/main" id="{C97E49E1-BBD1-4EA5-9B7E-0B5110DBC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75" y="3838575"/>
            <a:ext cx="304800" cy="228600"/>
          </a:xfrm>
          <a:prstGeom prst="star5">
            <a:avLst/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8866" name="Text Box 18">
            <a:extLst>
              <a:ext uri="{FF2B5EF4-FFF2-40B4-BE49-F238E27FC236}">
                <a16:creationId xmlns:a16="http://schemas.microsoft.com/office/drawing/2014/main" id="{D207B3B9-20DE-42C4-861C-AA9D4A22A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75" y="4051300"/>
            <a:ext cx="1103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7504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1000" i="1"/>
              <a:t>Hosted e.g. salesforce.com</a:t>
            </a:r>
          </a:p>
        </p:txBody>
      </p:sp>
      <p:sp>
        <p:nvSpPr>
          <p:cNvPr id="78867" name="Text Box 19">
            <a:extLst>
              <a:ext uri="{FF2B5EF4-FFF2-40B4-BE49-F238E27FC236}">
                <a16:creationId xmlns:a16="http://schemas.microsoft.com/office/drawing/2014/main" id="{113841DE-D489-4D0A-A368-B9E94F568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800" y="4102100"/>
            <a:ext cx="1020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7504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1000" i="1"/>
              <a:t>V Low End e.g. ACT!, </a:t>
            </a:r>
          </a:p>
        </p:txBody>
      </p:sp>
      <p:sp>
        <p:nvSpPr>
          <p:cNvPr id="78868" name="Text Box 20">
            <a:extLst>
              <a:ext uri="{FF2B5EF4-FFF2-40B4-BE49-F238E27FC236}">
                <a16:creationId xmlns:a16="http://schemas.microsoft.com/office/drawing/2014/main" id="{3D01610D-1C03-4FD0-9AF7-74514004D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3146425"/>
            <a:ext cx="838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7504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1000" b="1" i="1"/>
              <a:t>MS CRM</a:t>
            </a:r>
          </a:p>
        </p:txBody>
      </p:sp>
      <p:sp>
        <p:nvSpPr>
          <p:cNvPr id="78869" name="Text Box 21">
            <a:extLst>
              <a:ext uri="{FF2B5EF4-FFF2-40B4-BE49-F238E27FC236}">
                <a16:creationId xmlns:a16="http://schemas.microsoft.com/office/drawing/2014/main" id="{FBFED28E-1A7F-4CB0-82B5-A475FC5EB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467100"/>
            <a:ext cx="67786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7504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30000"/>
              </a:spcBef>
            </a:pPr>
            <a:r>
              <a:rPr lang="en-GB" altLang="en-US" sz="1100"/>
              <a:t>Minimum Value</a:t>
            </a:r>
          </a:p>
        </p:txBody>
      </p:sp>
      <p:sp>
        <p:nvSpPr>
          <p:cNvPr id="78870" name="Text Box 22">
            <a:extLst>
              <a:ext uri="{FF2B5EF4-FFF2-40B4-BE49-F238E27FC236}">
                <a16:creationId xmlns:a16="http://schemas.microsoft.com/office/drawing/2014/main" id="{0B86A84B-BAEB-4ACF-BAF2-CB9ECC1C6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2695575"/>
            <a:ext cx="914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7504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1000" i="1"/>
              <a:t>Mid Tier e.g. Saleslogix, e.piphany</a:t>
            </a:r>
          </a:p>
        </p:txBody>
      </p:sp>
      <p:sp>
        <p:nvSpPr>
          <p:cNvPr id="78871" name="Text Box 23">
            <a:extLst>
              <a:ext uri="{FF2B5EF4-FFF2-40B4-BE49-F238E27FC236}">
                <a16:creationId xmlns:a16="http://schemas.microsoft.com/office/drawing/2014/main" id="{3048754A-279E-4CFE-AAFA-215BD99A7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705100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7504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1000" i="1"/>
              <a:t>High End e.g. SAP, Siebel</a:t>
            </a:r>
          </a:p>
        </p:txBody>
      </p:sp>
      <p:sp>
        <p:nvSpPr>
          <p:cNvPr id="78872" name="Text Box 24">
            <a:extLst>
              <a:ext uri="{FF2B5EF4-FFF2-40B4-BE49-F238E27FC236}">
                <a16:creationId xmlns:a16="http://schemas.microsoft.com/office/drawing/2014/main" id="{F0BFA17E-0A71-4852-A026-44DCEB6A6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5372100"/>
            <a:ext cx="6858000" cy="9525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1400" b="1">
                <a:solidFill>
                  <a:schemeClr val="accent2"/>
                </a:solidFill>
              </a:rPr>
              <a:t>Some potential examples…..Pivotal 5, Goldmine, SalesLogix, ACT!, e.piphany, salesforce.com, Leadtrack, Charter Continumn, Netsuite CRM, iExtensions (Lotus Notes), Goldvision (MS Outlook), Atlantic Global, SellIT (GEAC)</a:t>
            </a:r>
          </a:p>
        </p:txBody>
      </p:sp>
      <p:sp>
        <p:nvSpPr>
          <p:cNvPr id="78873" name="AutoShape 25">
            <a:extLst>
              <a:ext uri="{FF2B5EF4-FFF2-40B4-BE49-F238E27FC236}">
                <a16:creationId xmlns:a16="http://schemas.microsoft.com/office/drawing/2014/main" id="{CF054E79-46D2-4F4F-9E57-A5265326E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225" y="2914650"/>
            <a:ext cx="733425" cy="295275"/>
          </a:xfrm>
          <a:prstGeom prst="leftRightArrow">
            <a:avLst>
              <a:gd name="adj1" fmla="val 50000"/>
              <a:gd name="adj2" fmla="val 49677"/>
            </a:avLst>
          </a:prstGeom>
          <a:solidFill>
            <a:srgbClr val="EEBA96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endParaRPr lang="en-GB"/>
          </a:p>
        </p:txBody>
      </p:sp>
      <p:sp>
        <p:nvSpPr>
          <p:cNvPr id="78874" name="AutoShape 26">
            <a:extLst>
              <a:ext uri="{FF2B5EF4-FFF2-40B4-BE49-F238E27FC236}">
                <a16:creationId xmlns:a16="http://schemas.microsoft.com/office/drawing/2014/main" id="{FABF45B0-8E6D-498C-A2F3-810C92585E3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187950" y="3559175"/>
            <a:ext cx="733425" cy="295275"/>
          </a:xfrm>
          <a:prstGeom prst="leftRightArrow">
            <a:avLst>
              <a:gd name="adj1" fmla="val 50000"/>
              <a:gd name="adj2" fmla="val 49677"/>
            </a:avLst>
          </a:prstGeom>
          <a:solidFill>
            <a:srgbClr val="EEBA96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endParaRPr lang="en-GB"/>
          </a:p>
        </p:txBody>
      </p:sp>
      <p:sp>
        <p:nvSpPr>
          <p:cNvPr id="78875" name="AutoShape 27">
            <a:extLst>
              <a:ext uri="{FF2B5EF4-FFF2-40B4-BE49-F238E27FC236}">
                <a16:creationId xmlns:a16="http://schemas.microsoft.com/office/drawing/2014/main" id="{25462DC1-2D31-4259-9258-28639AD89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695700"/>
            <a:ext cx="304800" cy="228600"/>
          </a:xfrm>
          <a:prstGeom prst="star5">
            <a:avLst/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8876" name="Text Box 28">
            <a:extLst>
              <a:ext uri="{FF2B5EF4-FFF2-40B4-BE49-F238E27FC236}">
                <a16:creationId xmlns:a16="http://schemas.microsoft.com/office/drawing/2014/main" id="{42D7294E-0498-4E7B-B679-C55FDE56D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0" y="3086100"/>
            <a:ext cx="10207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7504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1000" i="1"/>
              <a:t>Low End e.g. Goldmine, Super Office</a:t>
            </a:r>
          </a:p>
        </p:txBody>
      </p:sp>
      <p:sp>
        <p:nvSpPr>
          <p:cNvPr id="78877" name="Text Box 29">
            <a:extLst>
              <a:ext uri="{FF2B5EF4-FFF2-40B4-BE49-F238E27FC236}">
                <a16:creationId xmlns:a16="http://schemas.microsoft.com/office/drawing/2014/main" id="{A215E71A-C043-4797-B847-133145292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5" y="4995863"/>
            <a:ext cx="631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7504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1200" b="1" i="1"/>
              <a:t>£100’s</a:t>
            </a:r>
          </a:p>
        </p:txBody>
      </p:sp>
      <p:sp>
        <p:nvSpPr>
          <p:cNvPr id="78878" name="Text Box 30">
            <a:extLst>
              <a:ext uri="{FF2B5EF4-FFF2-40B4-BE49-F238E27FC236}">
                <a16:creationId xmlns:a16="http://schemas.microsoft.com/office/drawing/2014/main" id="{40367CC7-AAE3-490A-903A-2248FFEBB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6675" y="5008563"/>
            <a:ext cx="631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7504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1200" b="1" i="1"/>
              <a:t>£k’s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82" name="Rectangle 186">
            <a:extLst>
              <a:ext uri="{FF2B5EF4-FFF2-40B4-BE49-F238E27FC236}">
                <a16:creationId xmlns:a16="http://schemas.microsoft.com/office/drawing/2014/main" id="{49C2E698-2508-4812-B4CC-837A36989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CRM solutions can delivered by a variety of packaged approaches</a:t>
            </a:r>
          </a:p>
        </p:txBody>
      </p:sp>
      <p:sp>
        <p:nvSpPr>
          <p:cNvPr id="80899" name="Text Box 3">
            <a:extLst>
              <a:ext uri="{FF2B5EF4-FFF2-40B4-BE49-F238E27FC236}">
                <a16:creationId xmlns:a16="http://schemas.microsoft.com/office/drawing/2014/main" id="{0B47F3EE-B105-4266-80D7-B4026E53D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0"/>
            <a:ext cx="8342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600" b="1">
              <a:solidFill>
                <a:schemeClr val="accent2"/>
              </a:solidFill>
            </a:endParaRPr>
          </a:p>
        </p:txBody>
      </p:sp>
      <p:graphicFrame>
        <p:nvGraphicFramePr>
          <p:cNvPr id="81081" name="Group 185">
            <a:extLst>
              <a:ext uri="{FF2B5EF4-FFF2-40B4-BE49-F238E27FC236}">
                <a16:creationId xmlns:a16="http://schemas.microsoft.com/office/drawing/2014/main" id="{8E94F105-2AA5-4E33-86BC-17006991B242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1635125"/>
          <a:ext cx="7848600" cy="3929063"/>
        </p:xfrm>
        <a:graphic>
          <a:graphicData uri="http://schemas.openxmlformats.org/drawingml/2006/table">
            <a:tbl>
              <a:tblPr/>
              <a:tblGrid>
                <a:gridCol w="1411288">
                  <a:extLst>
                    <a:ext uri="{9D8B030D-6E8A-4147-A177-3AD203B41FA5}">
                      <a16:colId xmlns:a16="http://schemas.microsoft.com/office/drawing/2014/main" val="3354583223"/>
                    </a:ext>
                  </a:extLst>
                </a:gridCol>
                <a:gridCol w="1287462">
                  <a:extLst>
                    <a:ext uri="{9D8B030D-6E8A-4147-A177-3AD203B41FA5}">
                      <a16:colId xmlns:a16="http://schemas.microsoft.com/office/drawing/2014/main" val="3712285450"/>
                    </a:ext>
                  </a:extLst>
                </a:gridCol>
                <a:gridCol w="982663">
                  <a:extLst>
                    <a:ext uri="{9D8B030D-6E8A-4147-A177-3AD203B41FA5}">
                      <a16:colId xmlns:a16="http://schemas.microsoft.com/office/drawing/2014/main" val="55386093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1938936059"/>
                    </a:ext>
                  </a:extLst>
                </a:gridCol>
                <a:gridCol w="1668462">
                  <a:extLst>
                    <a:ext uri="{9D8B030D-6E8A-4147-A177-3AD203B41FA5}">
                      <a16:colId xmlns:a16="http://schemas.microsoft.com/office/drawing/2014/main" val="516598999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254355676"/>
                    </a:ext>
                  </a:extLst>
                </a:gridCol>
              </a:tblGrid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Product Type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Price Range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Functionality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Scalability</a:t>
                      </a: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Strengths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Weaknesses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661369"/>
                  </a:ext>
                </a:extLst>
              </a:tr>
              <a:tr h="468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High-end &amp; Custom Built Solutions</a:t>
                      </a:r>
                      <a:endParaRPr kumimoji="0" lang="en-GB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£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50,000 – 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£</a:t>
                      </a: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50,000 + configuration = 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£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400,000 – 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£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1-5Ms</a:t>
                      </a: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**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kumimoji="0" lang="en-GB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kumimoji="0" lang="en-GB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Maximum functionality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Technically robust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High cost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Technology platform not aligned with SMEs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Complex implementation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012452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Low/Middle tier 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CRM Packaged Solutions</a:t>
                      </a:r>
                      <a:endParaRPr kumimoji="0" lang="en-GB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8F66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£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150 – 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£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1,000 per seat + configuration = 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£1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0,000 - 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£100sk</a:t>
                      </a:r>
                      <a:r>
                        <a:rPr kumimoji="0" lang="en-GB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**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8F66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High/Medium</a:t>
                      </a:r>
                      <a:endParaRPr kumimoji="0" lang="en-GB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8F66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High/Medium</a:t>
                      </a: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 (can be restricted at the low end)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8F66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Lower initial cost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Sufficient functions for SMEs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Generally template driven (may have restricted options if not industry vertical)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8F66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Customisation can be difficult or costly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Features vary widely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8F66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715714"/>
                  </a:ext>
                </a:extLst>
              </a:tr>
              <a:tr h="820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Hosted service</a:t>
                      </a:r>
                      <a:endParaRPr kumimoji="0" lang="en-GB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8F66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£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600 a seat annually + usage charges</a:t>
                      </a: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 (e.g. Salesforce.com)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8F66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High/Medium</a:t>
                      </a:r>
                      <a:endParaRPr kumimoji="0" lang="en-GB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8F66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kumimoji="0" lang="en-GB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8F66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Fast time to launch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No server or infrastructure required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8F66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Weak Integration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Transaction charges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No industry focus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No customisation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8F66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486269"/>
                  </a:ext>
                </a:extLst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SMEs “home grown”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Unknown (low)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Low – point solutions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Low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Good pilot/learning prototype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Not integrated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Point solution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806358"/>
                  </a:ext>
                </a:extLst>
              </a:tr>
              <a:tr h="468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GEAC solution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Unknown (mid)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Limited/3</a:t>
                      </a:r>
                      <a:r>
                        <a:rPr kumimoji="0" lang="en-GB" altLang="en-US" sz="1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 party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Good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AS/400 Integration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 marL="45561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 marL="6461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 marL="838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 marL="990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marL="1447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marL="1905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marL="2362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marL="2819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May need GEAC Upgrade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6115608"/>
                  </a:ext>
                </a:extLst>
              </a:tr>
            </a:tbl>
          </a:graphicData>
        </a:graphic>
      </p:graphicFrame>
      <p:sp>
        <p:nvSpPr>
          <p:cNvPr id="80965" name="Text Box 69">
            <a:extLst>
              <a:ext uri="{FF2B5EF4-FFF2-40B4-BE49-F238E27FC236}">
                <a16:creationId xmlns:a16="http://schemas.microsoft.com/office/drawing/2014/main" id="{6FE832DB-B606-4937-A32D-DD7111FAB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6086475"/>
            <a:ext cx="6557963" cy="3143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1400" b="1">
                <a:solidFill>
                  <a:schemeClr val="accent1"/>
                </a:solidFill>
                <a:latin typeface="Arial" panose="020B0604020202020204" pitchFamily="34" charset="0"/>
              </a:rPr>
              <a:t>**</a:t>
            </a: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Configuration costs are dependent on extent of integration to back end systems</a:t>
            </a:r>
            <a:endParaRPr lang="en-US" altLang="en-US" sz="1400"/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6">
            <a:extLst>
              <a:ext uri="{FF2B5EF4-FFF2-40B4-BE49-F238E27FC236}">
                <a16:creationId xmlns:a16="http://schemas.microsoft.com/office/drawing/2014/main" id="{9076E258-EBCE-43F4-99F7-C4CD1154B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Siebel, Oracle, PeopleSoft</a:t>
            </a:r>
            <a:r>
              <a:rPr lang="en-US" altLang="en-US"/>
              <a:t> and SAP</a:t>
            </a:r>
            <a:r>
              <a:rPr lang="en-GB" altLang="en-US"/>
              <a:t> are leaders for large organisations</a:t>
            </a:r>
          </a:p>
        </p:txBody>
      </p:sp>
      <p:graphicFrame>
        <p:nvGraphicFramePr>
          <p:cNvPr id="82947" name="Object 3">
            <a:extLst>
              <a:ext uri="{FF2B5EF4-FFF2-40B4-BE49-F238E27FC236}">
                <a16:creationId xmlns:a16="http://schemas.microsoft.com/office/drawing/2014/main" id="{B2D34FEE-271A-4013-BC47-52B46F4644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676400"/>
          <a:ext cx="7966075" cy="402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1" name="Photo Editor Photo" r:id="rId4" imgW="7306695" imgH="3476190" progId="MSPhotoEd.3">
                  <p:embed/>
                </p:oleObj>
              </mc:Choice>
              <mc:Fallback>
                <p:oleObj name="Photo Editor Photo" r:id="rId4" imgW="7306695" imgH="3476190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6400"/>
                        <a:ext cx="7966075" cy="402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7938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8" name="Rectangle 4">
            <a:extLst>
              <a:ext uri="{FF2B5EF4-FFF2-40B4-BE49-F238E27FC236}">
                <a16:creationId xmlns:a16="http://schemas.microsoft.com/office/drawing/2014/main" id="{36F4AB46-3FBE-40EF-9BCF-56DCF295A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3352800"/>
            <a:ext cx="8651875" cy="12954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686A9854-52D8-4450-B388-A4167DC11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" y="5870575"/>
            <a:ext cx="79819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spcAft>
                <a:spcPct val="15000"/>
              </a:spcAft>
            </a:pPr>
            <a:r>
              <a:rPr lang="en-GB" altLang="en-US" b="1">
                <a:latin typeface="Tahoma" panose="020B0604030504040204" pitchFamily="34" charset="0"/>
              </a:rPr>
              <a:t>But what about for SME’s?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>
            <a:extLst>
              <a:ext uri="{FF2B5EF4-FFF2-40B4-BE49-F238E27FC236}">
                <a16:creationId xmlns:a16="http://schemas.microsoft.com/office/drawing/2014/main" id="{12B70B14-8486-4F1A-A6CE-8C410F0196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is CRM?</a:t>
            </a:r>
          </a:p>
        </p:txBody>
      </p:sp>
      <p:sp>
        <p:nvSpPr>
          <p:cNvPr id="37895" name="Rectangle 7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3647A5ED-AF47-4928-903B-0DC83F18C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000"/>
              <a:t>Maximising a customer</a:t>
            </a:r>
            <a:r>
              <a:rPr lang="en-GB" altLang="en-US" sz="2000">
                <a:latin typeface="Times New Roman" panose="02020603050405020304" pitchFamily="18" charset="0"/>
              </a:rPr>
              <a:t>’</a:t>
            </a:r>
            <a:r>
              <a:rPr lang="en-GB" altLang="en-US" sz="2000"/>
              <a:t>s value through differential management of the customer relationship. </a:t>
            </a:r>
            <a:r>
              <a:rPr lang="en-US" altLang="en-US" sz="2000"/>
              <a:t>This is achieved by:</a:t>
            </a:r>
          </a:p>
          <a:p>
            <a:r>
              <a:rPr lang="en-US" altLang="en-US" sz="2000"/>
              <a:t>Segmenting customers based on their profitability</a:t>
            </a:r>
          </a:p>
          <a:p>
            <a:r>
              <a:rPr lang="en-GB" altLang="en-US" sz="2000"/>
              <a:t>Understanding </a:t>
            </a:r>
            <a:r>
              <a:rPr lang="en-US" altLang="en-US" sz="2000"/>
              <a:t>the </a:t>
            </a:r>
            <a:r>
              <a:rPr lang="en-GB" altLang="en-US" sz="2000"/>
              <a:t>behaviour</a:t>
            </a:r>
            <a:r>
              <a:rPr lang="en-US" altLang="en-US" sz="2000"/>
              <a:t>, wants and needs of each customer segment</a:t>
            </a:r>
          </a:p>
          <a:p>
            <a:r>
              <a:rPr lang="en-US" altLang="en-US" sz="2000"/>
              <a:t>Deciding how to </a:t>
            </a:r>
          </a:p>
          <a:p>
            <a:pPr lvl="1"/>
            <a:r>
              <a:rPr lang="en-US" altLang="en-US" sz="2000"/>
              <a:t>invest in profitable relationships</a:t>
            </a:r>
          </a:p>
          <a:p>
            <a:pPr lvl="1"/>
            <a:r>
              <a:rPr lang="en-US" altLang="en-US" sz="2000"/>
              <a:t>manage costs to improve margins</a:t>
            </a:r>
          </a:p>
          <a:p>
            <a:pPr lvl="1"/>
            <a:r>
              <a:rPr lang="en-US" altLang="en-US" sz="2000"/>
              <a:t>divest unprofitable customers</a:t>
            </a:r>
          </a:p>
          <a:p>
            <a:pPr lvl="1"/>
            <a:r>
              <a:rPr lang="en-US" altLang="en-US" sz="2000"/>
              <a:t>Delivering appropriate offerings to achieve the above goals</a:t>
            </a:r>
            <a:endParaRPr lang="en-GB" altLang="en-US" sz="2000"/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Oval 2">
            <a:extLst>
              <a:ext uri="{FF2B5EF4-FFF2-40B4-BE49-F238E27FC236}">
                <a16:creationId xmlns:a16="http://schemas.microsoft.com/office/drawing/2014/main" id="{CF7C5510-C67E-4892-9C0C-2612F25B286B}"/>
              </a:ext>
            </a:extLst>
          </p:cNvPr>
          <p:cNvSpPr>
            <a:spLocks noChangeArrowheads="1"/>
          </p:cNvSpPr>
          <p:nvPr/>
        </p:nvSpPr>
        <p:spPr bwMode="auto">
          <a:xfrm rot="-2917977">
            <a:off x="2470944" y="2240756"/>
            <a:ext cx="1511300" cy="915988"/>
          </a:xfrm>
          <a:prstGeom prst="ellipse">
            <a:avLst/>
          </a:prstGeom>
          <a:solidFill>
            <a:srgbClr val="58F667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endParaRPr lang="en-GB"/>
          </a:p>
        </p:txBody>
      </p:sp>
      <p:sp>
        <p:nvSpPr>
          <p:cNvPr id="83971" name="Oval 3">
            <a:extLst>
              <a:ext uri="{FF2B5EF4-FFF2-40B4-BE49-F238E27FC236}">
                <a16:creationId xmlns:a16="http://schemas.microsoft.com/office/drawing/2014/main" id="{3F569A74-55EF-4021-9FB6-DCCFEFE48680}"/>
              </a:ext>
            </a:extLst>
          </p:cNvPr>
          <p:cNvSpPr>
            <a:spLocks noChangeArrowheads="1"/>
          </p:cNvSpPr>
          <p:nvPr/>
        </p:nvSpPr>
        <p:spPr bwMode="auto">
          <a:xfrm rot="-2917977">
            <a:off x="2635250" y="4510088"/>
            <a:ext cx="1511300" cy="279400"/>
          </a:xfrm>
          <a:prstGeom prst="ellipse">
            <a:avLst/>
          </a:prstGeom>
          <a:solidFill>
            <a:srgbClr val="58F667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endParaRPr lang="en-GB"/>
          </a:p>
        </p:txBody>
      </p:sp>
      <p:sp>
        <p:nvSpPr>
          <p:cNvPr id="83972" name="Oval 4">
            <a:extLst>
              <a:ext uri="{FF2B5EF4-FFF2-40B4-BE49-F238E27FC236}">
                <a16:creationId xmlns:a16="http://schemas.microsoft.com/office/drawing/2014/main" id="{149C564E-ACA4-4BFA-9AA9-4B9474E163D6}"/>
              </a:ext>
            </a:extLst>
          </p:cNvPr>
          <p:cNvSpPr>
            <a:spLocks noChangeArrowheads="1"/>
          </p:cNvSpPr>
          <p:nvPr/>
        </p:nvSpPr>
        <p:spPr bwMode="auto">
          <a:xfrm rot="-2917977">
            <a:off x="4460875" y="2770188"/>
            <a:ext cx="1174750" cy="2946400"/>
          </a:xfrm>
          <a:prstGeom prst="ellipse">
            <a:avLst/>
          </a:prstGeom>
          <a:solidFill>
            <a:srgbClr val="58F667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45720" rIns="45720" anchor="ctr"/>
          <a:lstStyle/>
          <a:p>
            <a:pPr algn="ctr" eaLnBrk="0" hangingPunct="0"/>
            <a:r>
              <a:rPr lang="en-GB" altLang="en-US" sz="1600">
                <a:latin typeface="Arial" panose="020B0604020202020204" pitchFamily="34" charset="0"/>
              </a:rPr>
              <a:t>Goldmine</a:t>
            </a:r>
          </a:p>
        </p:txBody>
      </p:sp>
      <p:sp>
        <p:nvSpPr>
          <p:cNvPr id="83985" name="Rectangle 17">
            <a:extLst>
              <a:ext uri="{FF2B5EF4-FFF2-40B4-BE49-F238E27FC236}">
                <a16:creationId xmlns:a16="http://schemas.microsoft.com/office/drawing/2014/main" id="{189A66C3-842E-4E12-ADF2-334D54947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Mid/Low Tier Packages</a:t>
            </a:r>
            <a:r>
              <a:rPr lang="en-GB" altLang="en-US">
                <a:latin typeface="Times New Roman" panose="02020603050405020304" pitchFamily="18" charset="0"/>
              </a:rPr>
              <a:t>’</a:t>
            </a:r>
            <a:r>
              <a:rPr lang="en-GB" altLang="en-US"/>
              <a:t> roots = current strengths</a:t>
            </a:r>
          </a:p>
        </p:txBody>
      </p:sp>
      <p:sp>
        <p:nvSpPr>
          <p:cNvPr id="83974" name="Line 6">
            <a:extLst>
              <a:ext uri="{FF2B5EF4-FFF2-40B4-BE49-F238E27FC236}">
                <a16:creationId xmlns:a16="http://schemas.microsoft.com/office/drawing/2014/main" id="{4C8626C7-79CC-4C63-BC85-6098558C11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5650" y="1635125"/>
            <a:ext cx="0" cy="4310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n-GB"/>
          </a:p>
        </p:txBody>
      </p:sp>
      <p:sp>
        <p:nvSpPr>
          <p:cNvPr id="83975" name="Line 7">
            <a:extLst>
              <a:ext uri="{FF2B5EF4-FFF2-40B4-BE49-F238E27FC236}">
                <a16:creationId xmlns:a16="http://schemas.microsoft.com/office/drawing/2014/main" id="{A0EA93BE-32BE-4B22-AC38-67C4411D970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602957" y="1661318"/>
            <a:ext cx="0" cy="4310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n-GB"/>
          </a:p>
        </p:txBody>
      </p:sp>
      <p:sp>
        <p:nvSpPr>
          <p:cNvPr id="83976" name="Text Box 8">
            <a:extLst>
              <a:ext uri="{FF2B5EF4-FFF2-40B4-BE49-F238E27FC236}">
                <a16:creationId xmlns:a16="http://schemas.microsoft.com/office/drawing/2014/main" id="{C3A5C9B0-EDF9-4A39-B9AB-542DC62F3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5356225"/>
            <a:ext cx="214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7504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algn="ctr" eaLnBrk="0" hangingPunct="0"/>
            <a:r>
              <a:rPr lang="en-GB" altLang="en-US" sz="1000">
                <a:latin typeface="Arial" panose="020B0604020202020204" pitchFamily="34" charset="0"/>
              </a:rPr>
              <a:t>INTERNAL PROCESS MGT</a:t>
            </a:r>
          </a:p>
          <a:p>
            <a:pPr algn="ctr" eaLnBrk="0" hangingPunct="0"/>
            <a:r>
              <a:rPr lang="en-GB" altLang="en-US" sz="1000">
                <a:latin typeface="Arial" panose="020B0604020202020204" pitchFamily="34" charset="0"/>
              </a:rPr>
              <a:t>E.G. SALES FORCE AUTOMATION</a:t>
            </a:r>
          </a:p>
        </p:txBody>
      </p:sp>
      <p:sp>
        <p:nvSpPr>
          <p:cNvPr id="83977" name="Text Box 9">
            <a:extLst>
              <a:ext uri="{FF2B5EF4-FFF2-40B4-BE49-F238E27FC236}">
                <a16:creationId xmlns:a16="http://schemas.microsoft.com/office/drawing/2014/main" id="{8D15F409-81A1-47B6-BDA6-8EDBC8E11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5330825"/>
            <a:ext cx="1651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7504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algn="ctr" eaLnBrk="0" hangingPunct="0"/>
            <a:r>
              <a:rPr lang="en-GB" altLang="en-US" sz="1000">
                <a:latin typeface="Arial" panose="020B0604020202020204" pitchFamily="34" charset="0"/>
              </a:rPr>
              <a:t>LEAD AND</a:t>
            </a:r>
          </a:p>
          <a:p>
            <a:pPr algn="ctr" eaLnBrk="0" hangingPunct="0"/>
            <a:r>
              <a:rPr lang="en-GB" altLang="en-US" sz="1000">
                <a:latin typeface="Arial" panose="020B0604020202020204" pitchFamily="34" charset="0"/>
              </a:rPr>
              <a:t>CONTACT MANAGEMENT</a:t>
            </a:r>
          </a:p>
          <a:p>
            <a:pPr algn="ctr" eaLnBrk="0" hangingPunct="0"/>
            <a:r>
              <a:rPr lang="en-GB" altLang="en-US" sz="1000">
                <a:latin typeface="Arial" panose="020B0604020202020204" pitchFamily="34" charset="0"/>
              </a:rPr>
              <a:t>E.G. INBOUND</a:t>
            </a:r>
          </a:p>
        </p:txBody>
      </p:sp>
      <p:sp>
        <p:nvSpPr>
          <p:cNvPr id="83978" name="Text Box 10">
            <a:extLst>
              <a:ext uri="{FF2B5EF4-FFF2-40B4-BE49-F238E27FC236}">
                <a16:creationId xmlns:a16="http://schemas.microsoft.com/office/drawing/2014/main" id="{CB5E1E19-6D72-44B3-91F8-916A72341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1724025"/>
            <a:ext cx="17478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7504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algn="ctr" eaLnBrk="0" hangingPunct="0"/>
            <a:r>
              <a:rPr lang="en-GB" altLang="en-US" sz="1000">
                <a:latin typeface="Arial" panose="020B0604020202020204" pitchFamily="34" charset="0"/>
              </a:rPr>
              <a:t>MARKETING/PROMOTIONS</a:t>
            </a:r>
          </a:p>
          <a:p>
            <a:pPr algn="ctr" eaLnBrk="0" hangingPunct="0"/>
            <a:r>
              <a:rPr lang="en-GB" altLang="en-US" sz="1000">
                <a:latin typeface="Arial" panose="020B0604020202020204" pitchFamily="34" charset="0"/>
              </a:rPr>
              <a:t>CAMPAIGNS</a:t>
            </a:r>
          </a:p>
          <a:p>
            <a:pPr algn="ctr" eaLnBrk="0" hangingPunct="0"/>
            <a:r>
              <a:rPr lang="en-GB" altLang="en-US" sz="1000">
                <a:latin typeface="Arial" panose="020B0604020202020204" pitchFamily="34" charset="0"/>
              </a:rPr>
              <a:t>E.G. OUTBOUND</a:t>
            </a:r>
          </a:p>
        </p:txBody>
      </p:sp>
      <p:sp>
        <p:nvSpPr>
          <p:cNvPr id="83979" name="Rectangle 11">
            <a:extLst>
              <a:ext uri="{FF2B5EF4-FFF2-40B4-BE49-F238E27FC236}">
                <a16:creationId xmlns:a16="http://schemas.microsoft.com/office/drawing/2014/main" id="{8C4AD0EA-CE49-47B5-9B48-0BD2C382F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5640388"/>
            <a:ext cx="228600" cy="228600"/>
          </a:xfrm>
          <a:prstGeom prst="rect">
            <a:avLst/>
          </a:prstGeom>
          <a:solidFill>
            <a:srgbClr val="58F667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endParaRPr lang="en-GB"/>
          </a:p>
        </p:txBody>
      </p:sp>
      <p:sp>
        <p:nvSpPr>
          <p:cNvPr id="83980" name="Rectangle 12">
            <a:extLst>
              <a:ext uri="{FF2B5EF4-FFF2-40B4-BE49-F238E27FC236}">
                <a16:creationId xmlns:a16="http://schemas.microsoft.com/office/drawing/2014/main" id="{84499375-F3D0-46CC-8B05-5FFF912D2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5932488"/>
            <a:ext cx="228600" cy="228600"/>
          </a:xfrm>
          <a:prstGeom prst="rect">
            <a:avLst/>
          </a:prstGeom>
          <a:solidFill>
            <a:srgbClr val="EEBA96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endParaRPr lang="en-GB"/>
          </a:p>
        </p:txBody>
      </p:sp>
      <p:sp>
        <p:nvSpPr>
          <p:cNvPr id="83981" name="Text Box 13">
            <a:extLst>
              <a:ext uri="{FF2B5EF4-FFF2-40B4-BE49-F238E27FC236}">
                <a16:creationId xmlns:a16="http://schemas.microsoft.com/office/drawing/2014/main" id="{208ADBF0-4467-47D1-9F1D-C9305E831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975" y="5635625"/>
            <a:ext cx="6969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7504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algn="ctr" eaLnBrk="0" hangingPunct="0"/>
            <a:r>
              <a:rPr lang="en-GB" altLang="en-US" sz="1000">
                <a:latin typeface="Arial" panose="020B0604020202020204" pitchFamily="34" charset="0"/>
              </a:rPr>
              <a:t>GENERAL</a:t>
            </a:r>
          </a:p>
        </p:txBody>
      </p:sp>
      <p:sp>
        <p:nvSpPr>
          <p:cNvPr id="83982" name="Text Box 14">
            <a:extLst>
              <a:ext uri="{FF2B5EF4-FFF2-40B4-BE49-F238E27FC236}">
                <a16:creationId xmlns:a16="http://schemas.microsoft.com/office/drawing/2014/main" id="{21FD683A-420F-4DAF-95DC-5C74DB2FE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388" y="5927725"/>
            <a:ext cx="13954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7504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algn="ctr" eaLnBrk="0" hangingPunct="0"/>
            <a:r>
              <a:rPr lang="en-GB" altLang="en-US" sz="1000">
                <a:latin typeface="Arial" panose="020B0604020202020204" pitchFamily="34" charset="0"/>
              </a:rPr>
              <a:t>INDUSTRY VERTICAL</a:t>
            </a:r>
          </a:p>
        </p:txBody>
      </p:sp>
      <p:sp>
        <p:nvSpPr>
          <p:cNvPr id="83983" name="Oval 15">
            <a:extLst>
              <a:ext uri="{FF2B5EF4-FFF2-40B4-BE49-F238E27FC236}">
                <a16:creationId xmlns:a16="http://schemas.microsoft.com/office/drawing/2014/main" id="{BD8F72A8-E619-4686-87A6-0E3829BD16CC}"/>
              </a:ext>
            </a:extLst>
          </p:cNvPr>
          <p:cNvSpPr>
            <a:spLocks noChangeArrowheads="1"/>
          </p:cNvSpPr>
          <p:nvPr/>
        </p:nvSpPr>
        <p:spPr bwMode="auto">
          <a:xfrm rot="19117977" flipV="1">
            <a:off x="4202113" y="2795588"/>
            <a:ext cx="1982787" cy="717550"/>
          </a:xfrm>
          <a:prstGeom prst="ellipse">
            <a:avLst/>
          </a:prstGeom>
          <a:solidFill>
            <a:srgbClr val="EEBA96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45720" rIns="45720" anchor="ctr"/>
          <a:lstStyle/>
          <a:p>
            <a:pPr algn="ctr" eaLnBrk="0" hangingPunct="0"/>
            <a:r>
              <a:rPr lang="en-GB" altLang="en-US" sz="1400" b="1">
                <a:latin typeface="Arial" panose="020B0604020202020204" pitchFamily="34" charset="0"/>
              </a:rPr>
              <a:t>Genesys, Client Logic</a:t>
            </a:r>
          </a:p>
        </p:txBody>
      </p:sp>
      <p:sp>
        <p:nvSpPr>
          <p:cNvPr id="83984" name="Text Box 16">
            <a:extLst>
              <a:ext uri="{FF2B5EF4-FFF2-40B4-BE49-F238E27FC236}">
                <a16:creationId xmlns:a16="http://schemas.microsoft.com/office/drawing/2014/main" id="{166A9CC6-8FB2-46E9-AB41-211F9291A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1851025"/>
            <a:ext cx="1909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7504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algn="ctr" eaLnBrk="0" hangingPunct="0"/>
            <a:r>
              <a:rPr lang="en-GB" altLang="en-US" sz="1000">
                <a:latin typeface="Arial" panose="020B0604020202020204" pitchFamily="34" charset="0"/>
              </a:rPr>
              <a:t>SERVICE MGT,</a:t>
            </a:r>
          </a:p>
          <a:p>
            <a:pPr algn="ctr" eaLnBrk="0" hangingPunct="0"/>
            <a:r>
              <a:rPr lang="en-GB" altLang="en-US" sz="1000">
                <a:latin typeface="Arial" panose="020B0604020202020204" pitchFamily="34" charset="0"/>
              </a:rPr>
              <a:t>CALL CENTRE MANAGEMENT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Rectangle 5">
            <a:extLst>
              <a:ext uri="{FF2B5EF4-FFF2-40B4-BE49-F238E27FC236}">
                <a16:creationId xmlns:a16="http://schemas.microsoft.com/office/drawing/2014/main" id="{CDB100B3-132A-4391-9AD1-EE43D1BF0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86200"/>
            <a:ext cx="55626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99159E26-8904-4823-B99A-54BF4FD8C6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Contents</a:t>
            </a:r>
          </a:p>
        </p:txBody>
      </p:sp>
      <p:sp>
        <p:nvSpPr>
          <p:cNvPr id="96260" name="Rectangle 4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F424F1ED-B775-4806-AD86-85F8889931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Introduction to CRM</a:t>
            </a:r>
          </a:p>
          <a:p>
            <a:r>
              <a:rPr lang="en-GB" altLang="en-US"/>
              <a:t>Approaches to CRM</a:t>
            </a:r>
          </a:p>
          <a:p>
            <a:r>
              <a:rPr lang="en-GB" altLang="en-US"/>
              <a:t>Delivering a CRM Initiative</a:t>
            </a:r>
          </a:p>
          <a:p>
            <a:r>
              <a:rPr lang="en-GB" altLang="en-US"/>
              <a:t>Selecting CRM Technology</a:t>
            </a:r>
          </a:p>
          <a:p>
            <a:r>
              <a:rPr lang="en-GB" altLang="en-US"/>
              <a:t>Appendix</a:t>
            </a:r>
          </a:p>
          <a:p>
            <a:endParaRPr lang="en-GB" altLang="en-US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0C1AAAF2-FCEB-4A9A-940E-B932CFD00C6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200"/>
              <a:t>Appendix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741FDC3B-3225-4BB2-BBF2-D31A366E33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r>
              <a:rPr lang="en-GB" altLang="en-US" sz="4000">
                <a:solidFill>
                  <a:schemeClr val="bg1"/>
                </a:solidFill>
              </a:rPr>
              <a:t>Case Studies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2" name="Object 2">
            <a:extLst>
              <a:ext uri="{FF2B5EF4-FFF2-40B4-BE49-F238E27FC236}">
                <a16:creationId xmlns:a16="http://schemas.microsoft.com/office/drawing/2014/main" id="{7F92A524-439C-4CF6-A333-5E145BA31D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1379538"/>
          <a:ext cx="3500438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0" name="Bitmap Image" r:id="rId4" imgW="6287378" imgH="3839111" progId="Paint.Picture">
                  <p:embed/>
                </p:oleObj>
              </mc:Choice>
              <mc:Fallback>
                <p:oleObj name="Bitmap Image" r:id="rId4" imgW="6287378" imgH="3839111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379538"/>
                        <a:ext cx="3500438" cy="2638425"/>
                      </a:xfrm>
                      <a:prstGeom prst="rect">
                        <a:avLst/>
                      </a:prstGeom>
                      <a:noFill/>
                      <a:ln w="7938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3" name="Rectangle 3">
            <a:extLst>
              <a:ext uri="{FF2B5EF4-FFF2-40B4-BE49-F238E27FC236}">
                <a16:creationId xmlns:a16="http://schemas.microsoft.com/office/drawing/2014/main" id="{D8EF8460-12EB-40AD-B72E-4B424518A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24000"/>
            <a:ext cx="4302125" cy="416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199" tIns="39888" rIns="81199" bIns="39888"/>
          <a:lstStyle>
            <a:lvl1pPr marL="231775" indent="-231775" defTabSz="706438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6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523875" indent="-177800" defTabSz="706438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815975" indent="-177800" defTabSz="706438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108075" indent="-176213" defTabSz="706438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1354138" indent="-131763" defTabSz="706438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1811338" indent="-131763" defTabSz="706438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268538" indent="-131763" defTabSz="706438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2725738" indent="-131763" defTabSz="706438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182938" indent="-131763" defTabSz="706438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1400" b="1" u="sng"/>
              <a:t>Business</a:t>
            </a:r>
            <a:r>
              <a:rPr lang="en-US" altLang="en-US" sz="1400" u="sng"/>
              <a:t> </a:t>
            </a:r>
            <a:r>
              <a:rPr lang="en-US" altLang="en-US" sz="1400" b="1" u="sng"/>
              <a:t>Challenge</a:t>
            </a:r>
            <a:endParaRPr lang="en-US" altLang="en-US" sz="1400"/>
          </a:p>
          <a:p>
            <a:pPr>
              <a:buFontTx/>
              <a:buChar char="•"/>
            </a:pPr>
            <a:r>
              <a:rPr lang="en-US" altLang="en-US" sz="1400"/>
              <a:t>Could not scale their human-based service to cope with demand</a:t>
            </a:r>
          </a:p>
          <a:p>
            <a:pPr>
              <a:buFontTx/>
              <a:buChar char="•"/>
            </a:pPr>
            <a:r>
              <a:rPr lang="en-US" altLang="en-US" sz="1400"/>
              <a:t>Complex products were difficult for customers to understand </a:t>
            </a:r>
          </a:p>
          <a:p>
            <a:pPr>
              <a:buFontTx/>
              <a:buChar char="•"/>
            </a:pPr>
            <a:r>
              <a:rPr lang="en-US" altLang="en-US" sz="1400"/>
              <a:t>Certain products compliment others but customer were not always aware of them</a:t>
            </a:r>
          </a:p>
          <a:p>
            <a:pPr>
              <a:buFontTx/>
              <a:buChar char="•"/>
            </a:pPr>
            <a:endParaRPr lang="en-US" altLang="en-US" sz="140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400" b="1" u="sng"/>
              <a:t>Solution</a:t>
            </a:r>
          </a:p>
          <a:p>
            <a:pPr>
              <a:buFontTx/>
              <a:buChar char="•"/>
            </a:pPr>
            <a:r>
              <a:rPr lang="en-US" altLang="en-US" sz="1400"/>
              <a:t>Online ordering and tracking from Cisco</a:t>
            </a:r>
          </a:p>
          <a:p>
            <a:pPr>
              <a:buFontTx/>
              <a:buChar char="•"/>
            </a:pPr>
            <a:r>
              <a:rPr lang="en-US" altLang="en-US" sz="1400"/>
              <a:t>Ability to locate partners and distributors</a:t>
            </a:r>
          </a:p>
          <a:p>
            <a:pPr>
              <a:buFontTx/>
              <a:buChar char="•"/>
            </a:pPr>
            <a:r>
              <a:rPr lang="en-US" altLang="en-US" sz="1400"/>
              <a:t>Configurators link complementary products</a:t>
            </a:r>
          </a:p>
          <a:p>
            <a:pPr>
              <a:buFontTx/>
              <a:buChar char="•"/>
            </a:pPr>
            <a:r>
              <a:rPr lang="en-US" altLang="en-US" sz="1400"/>
              <a:t>Online technical support and training materials</a:t>
            </a:r>
          </a:p>
          <a:p>
            <a:pPr>
              <a:buFontTx/>
              <a:buChar char="•"/>
            </a:pPr>
            <a:endParaRPr lang="en-US" altLang="en-US" sz="140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400" b="1" u="sng"/>
              <a:t>Results</a:t>
            </a:r>
          </a:p>
          <a:p>
            <a:pPr>
              <a:buFontTx/>
              <a:buChar char="•"/>
            </a:pPr>
            <a:r>
              <a:rPr lang="en-US" altLang="en-US" sz="1400"/>
              <a:t>Over 60% sales on-line ($5 billion online sales)</a:t>
            </a:r>
          </a:p>
          <a:p>
            <a:pPr>
              <a:buFontTx/>
              <a:buChar char="•"/>
            </a:pPr>
            <a:r>
              <a:rPr lang="en-US" altLang="en-US" sz="1400"/>
              <a:t>Saved $550M in operational costs</a:t>
            </a:r>
          </a:p>
          <a:p>
            <a:pPr>
              <a:buFontTx/>
              <a:buChar char="•"/>
            </a:pPr>
            <a:r>
              <a:rPr lang="en-US" altLang="en-US" sz="1400"/>
              <a:t>70% of inquiries shifted from call centres to Web</a:t>
            </a:r>
          </a:p>
        </p:txBody>
      </p:sp>
      <p:sp>
        <p:nvSpPr>
          <p:cNvPr id="87047" name="Rectangle 7">
            <a:extLst>
              <a:ext uri="{FF2B5EF4-FFF2-40B4-BE49-F238E27FC236}">
                <a16:creationId xmlns:a16="http://schemas.microsoft.com/office/drawing/2014/main" id="{6CBCB57D-7966-4524-B4E4-8D8F70992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Cisco Systems</a:t>
            </a:r>
          </a:p>
        </p:txBody>
      </p:sp>
      <p:graphicFrame>
        <p:nvGraphicFramePr>
          <p:cNvPr id="87046" name="Object 6">
            <a:extLst>
              <a:ext uri="{FF2B5EF4-FFF2-40B4-BE49-F238E27FC236}">
                <a16:creationId xmlns:a16="http://schemas.microsoft.com/office/drawing/2014/main" id="{14832993-76B3-4215-92BA-8C3E85DEA2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94275" y="3403600"/>
          <a:ext cx="3797300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1" name="Bitmap Image" r:id="rId7" imgW="7380952" imgH="4191585" progId="Paint.Picture">
                  <p:embed/>
                </p:oleObj>
              </mc:Choice>
              <mc:Fallback>
                <p:oleObj name="Bitmap Image" r:id="rId7" imgW="7380952" imgH="4191585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3403600"/>
                        <a:ext cx="3797300" cy="2768600"/>
                      </a:xfrm>
                      <a:prstGeom prst="rect">
                        <a:avLst/>
                      </a:prstGeom>
                      <a:noFill/>
                      <a:ln w="7938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4E279395-2C5D-404A-8F33-25CE22929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03363"/>
            <a:ext cx="4127500" cy="47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199" tIns="39888" rIns="81199" bIns="39888"/>
          <a:lstStyle>
            <a:lvl1pPr marL="231775" indent="-231775" defTabSz="706438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523875" indent="-177800" defTabSz="706438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815975" indent="-177800" defTabSz="706438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108075" indent="-176213" defTabSz="706438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1354138" indent="-131763" defTabSz="706438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1811338" indent="-131763" defTabSz="706438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268538" indent="-131763" defTabSz="706438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2725738" indent="-131763" defTabSz="706438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182938" indent="-131763" defTabSz="706438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1400" b="1" u="sng"/>
              <a:t>Business</a:t>
            </a:r>
            <a:r>
              <a:rPr lang="en-US" altLang="en-US" sz="1400" u="sng"/>
              <a:t> </a:t>
            </a:r>
            <a:r>
              <a:rPr lang="en-US" altLang="en-US" sz="1400" b="1" u="sng"/>
              <a:t>Challenge</a:t>
            </a:r>
            <a:endParaRPr lang="en-US" altLang="en-US" sz="1400"/>
          </a:p>
          <a:p>
            <a:pPr>
              <a:buFontTx/>
              <a:buChar char="•"/>
            </a:pPr>
            <a:r>
              <a:rPr lang="en-US" altLang="en-US" sz="1400"/>
              <a:t>Improve the design process for engineers</a:t>
            </a:r>
          </a:p>
          <a:p>
            <a:pPr>
              <a:buFontTx/>
              <a:buChar char="•"/>
            </a:pPr>
            <a:r>
              <a:rPr lang="en-US" altLang="en-US" sz="1400"/>
              <a:t>Simplify the ordering process for purchasing managers and support distributors</a:t>
            </a:r>
          </a:p>
          <a:p>
            <a:pPr>
              <a:buFontTx/>
              <a:buChar char="•"/>
            </a:pPr>
            <a:endParaRPr lang="en-US" altLang="en-US" sz="140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400" b="1" u="sng"/>
              <a:t>Solution</a:t>
            </a:r>
          </a:p>
          <a:p>
            <a:pPr>
              <a:buFontTx/>
              <a:buChar char="•"/>
            </a:pPr>
            <a:r>
              <a:rPr lang="en-US" altLang="en-US" sz="1400"/>
              <a:t>Application allows engineers to design circuits online, calculating specifications and cost</a:t>
            </a:r>
          </a:p>
          <a:p>
            <a:pPr>
              <a:buFontTx/>
              <a:buChar char="•"/>
            </a:pPr>
            <a:r>
              <a:rPr lang="en-US" altLang="en-US" sz="1400"/>
              <a:t>Simulation allows design to be tested virtually and a prototype to be ordered</a:t>
            </a:r>
          </a:p>
          <a:p>
            <a:pPr>
              <a:buFontTx/>
              <a:buChar char="•"/>
            </a:pPr>
            <a:r>
              <a:rPr lang="en-US" altLang="en-US" sz="1400"/>
              <a:t>Purchasing manager can order parts in bulk</a:t>
            </a:r>
          </a:p>
          <a:p>
            <a:pPr>
              <a:buFontTx/>
              <a:buChar char="•"/>
            </a:pPr>
            <a:r>
              <a:rPr lang="en-US" altLang="en-US" sz="1400"/>
              <a:t>Distributors receive bill of materials which covers both N.S. and other manufacturer parts</a:t>
            </a:r>
          </a:p>
          <a:p>
            <a:pPr>
              <a:buFontTx/>
              <a:buChar char="•"/>
            </a:pPr>
            <a:endParaRPr lang="en-US" altLang="en-US" sz="140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400" b="1" u="sng"/>
              <a:t>Results</a:t>
            </a:r>
          </a:p>
          <a:p>
            <a:pPr>
              <a:buFontTx/>
              <a:buChar char="•"/>
            </a:pPr>
            <a:r>
              <a:rPr lang="en-US" altLang="en-US" sz="1400"/>
              <a:t>1/3</a:t>
            </a:r>
            <a:r>
              <a:rPr lang="en-US" altLang="en-US" sz="1400" baseline="30000"/>
              <a:t>rd</a:t>
            </a:r>
            <a:r>
              <a:rPr lang="en-US" altLang="en-US" sz="1400"/>
              <a:t> worlds design engineers visit every month</a:t>
            </a:r>
          </a:p>
          <a:p>
            <a:pPr>
              <a:buFontTx/>
              <a:buChar char="•"/>
            </a:pPr>
            <a:r>
              <a:rPr lang="en-US" altLang="en-US" sz="1400"/>
              <a:t>Saves an average of 43 hrs ($2580) per design</a:t>
            </a:r>
          </a:p>
          <a:p>
            <a:pPr>
              <a:buFontTx/>
              <a:buChar char="•"/>
            </a:pPr>
            <a:r>
              <a:rPr lang="en-US" altLang="en-US" sz="1400"/>
              <a:t>Mobile phone circuit revenue increased from $2 to $20 through cross-selling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A0691F1B-E91E-4A3F-B007-58F5AE1638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National Semiconductor</a:t>
            </a:r>
          </a:p>
        </p:txBody>
      </p:sp>
      <p:graphicFrame>
        <p:nvGraphicFramePr>
          <p:cNvPr id="88069" name="Object 5">
            <a:extLst>
              <a:ext uri="{FF2B5EF4-FFF2-40B4-BE49-F238E27FC236}">
                <a16:creationId xmlns:a16="http://schemas.microsoft.com/office/drawing/2014/main" id="{98F81835-BC26-4458-BDF1-54AAAC736C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1309688"/>
          <a:ext cx="3517900" cy="225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1" name="Bitmap Image" r:id="rId5" imgW="7306695" imgH="4161905" progId="Paint.Picture">
                  <p:embed/>
                </p:oleObj>
              </mc:Choice>
              <mc:Fallback>
                <p:oleObj name="Bitmap Image" r:id="rId5" imgW="7306695" imgH="4161905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309688"/>
                        <a:ext cx="3517900" cy="2255837"/>
                      </a:xfrm>
                      <a:prstGeom prst="rect">
                        <a:avLst/>
                      </a:prstGeom>
                      <a:noFill/>
                      <a:ln w="7938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0" name="Object 6">
            <a:extLst>
              <a:ext uri="{FF2B5EF4-FFF2-40B4-BE49-F238E27FC236}">
                <a16:creationId xmlns:a16="http://schemas.microsoft.com/office/drawing/2014/main" id="{35491F8D-A4DB-485F-B72E-ABB82B9961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94275" y="3048000"/>
          <a:ext cx="3797300" cy="294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2" name="Bitmap Image" r:id="rId7" imgW="6516010" imgH="4420217" progId="Paint.Picture">
                  <p:embed/>
                </p:oleObj>
              </mc:Choice>
              <mc:Fallback>
                <p:oleObj name="Bitmap Image" r:id="rId7" imgW="6516010" imgH="442021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3048000"/>
                        <a:ext cx="3797300" cy="2944813"/>
                      </a:xfrm>
                      <a:prstGeom prst="rect">
                        <a:avLst/>
                      </a:prstGeom>
                      <a:noFill/>
                      <a:ln w="7938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85AC7BE6-BE01-4BC1-9EB8-DE3BD67C4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497013"/>
            <a:ext cx="4194175" cy="505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199" tIns="39888" rIns="81199" bIns="39888"/>
          <a:lstStyle>
            <a:lvl1pPr marL="231775" indent="-231775" defTabSz="706438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523875" indent="-177800" defTabSz="706438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815975" indent="-177800" defTabSz="706438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108075" indent="-176213" defTabSz="706438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1354138" indent="-131763" defTabSz="706438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1811338" indent="-131763" defTabSz="706438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268538" indent="-131763" defTabSz="706438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2725738" indent="-131763" defTabSz="706438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182938" indent="-131763" defTabSz="706438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1400" b="1" u="sng"/>
              <a:t>Business</a:t>
            </a:r>
            <a:r>
              <a:rPr lang="en-US" altLang="en-US" sz="1400" u="sng"/>
              <a:t> </a:t>
            </a:r>
            <a:r>
              <a:rPr lang="en-US" altLang="en-US" sz="1400" b="1" u="sng"/>
              <a:t>Challenge</a:t>
            </a:r>
            <a:endParaRPr lang="en-US" altLang="en-US" sz="1400"/>
          </a:p>
          <a:p>
            <a:pPr>
              <a:buFontTx/>
              <a:buChar char="•"/>
            </a:pPr>
            <a:r>
              <a:rPr lang="en-US" altLang="en-US" sz="1400"/>
              <a:t>Sell directly to customers (B2B &amp; B2C)</a:t>
            </a:r>
          </a:p>
          <a:p>
            <a:pPr>
              <a:buFontTx/>
              <a:buChar char="•"/>
            </a:pPr>
            <a:r>
              <a:rPr lang="en-US" altLang="en-US" sz="1400"/>
              <a:t>Tailor products to customer specifications</a:t>
            </a:r>
          </a:p>
          <a:p>
            <a:pPr>
              <a:buFontTx/>
              <a:buChar char="•"/>
            </a:pPr>
            <a:r>
              <a:rPr lang="en-US" altLang="en-US" sz="1400"/>
              <a:t>Minimise stored and distressed inventory levels </a:t>
            </a:r>
          </a:p>
          <a:p>
            <a:pPr>
              <a:buFontTx/>
              <a:buChar char="•"/>
            </a:pPr>
            <a:endParaRPr lang="en-US" altLang="en-US" sz="140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400" b="1" u="sng"/>
              <a:t>Solution</a:t>
            </a:r>
          </a:p>
          <a:p>
            <a:pPr>
              <a:buFontTx/>
              <a:buChar char="•"/>
            </a:pPr>
            <a:r>
              <a:rPr lang="en-US" altLang="en-US" sz="1400"/>
              <a:t>Online confiuration, ordering, tracking and support for B2B and B2C customers</a:t>
            </a:r>
          </a:p>
          <a:p>
            <a:pPr>
              <a:buFontTx/>
              <a:buChar char="•"/>
            </a:pPr>
            <a:r>
              <a:rPr lang="en-US" altLang="en-US" sz="1400"/>
              <a:t>Personalised </a:t>
            </a:r>
            <a:r>
              <a:rPr lang="en-US" altLang="en-US" sz="1400">
                <a:latin typeface="Times New Roman" panose="02020603050405020304" pitchFamily="18" charset="0"/>
              </a:rPr>
              <a:t>“</a:t>
            </a:r>
            <a:r>
              <a:rPr lang="en-US" altLang="en-US" sz="1400"/>
              <a:t>Premier pages</a:t>
            </a:r>
            <a:r>
              <a:rPr lang="en-US" altLang="en-US" sz="1400">
                <a:latin typeface="Times New Roman" panose="02020603050405020304" pitchFamily="18" charset="0"/>
              </a:rPr>
              <a:t>”</a:t>
            </a:r>
            <a:r>
              <a:rPr lang="en-US" altLang="en-US" sz="1400"/>
              <a:t> site for key business accounts</a:t>
            </a:r>
          </a:p>
          <a:p>
            <a:pPr>
              <a:buFontTx/>
              <a:buChar char="•"/>
            </a:pPr>
            <a:r>
              <a:rPr lang="en-US" altLang="en-US" sz="1400"/>
              <a:t>Products are Built-to-Order to minimise inventory</a:t>
            </a:r>
          </a:p>
          <a:p>
            <a:pPr>
              <a:buFontTx/>
              <a:buChar char="•"/>
            </a:pPr>
            <a:r>
              <a:rPr lang="en-US" altLang="en-US" sz="1400"/>
              <a:t>Each machine has a unique ID to streamline technical support</a:t>
            </a:r>
          </a:p>
          <a:p>
            <a:pPr>
              <a:buFontTx/>
              <a:buChar char="•"/>
            </a:pPr>
            <a:endParaRPr lang="en-US" altLang="en-US" sz="140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400" b="1" u="sng"/>
              <a:t>Results</a:t>
            </a:r>
          </a:p>
          <a:p>
            <a:pPr>
              <a:buFontTx/>
              <a:buChar char="•"/>
            </a:pPr>
            <a:r>
              <a:rPr lang="en-US" altLang="en-US" sz="1400"/>
              <a:t>1.5 million customers visit web site per week</a:t>
            </a:r>
          </a:p>
          <a:p>
            <a:pPr>
              <a:buFontTx/>
              <a:buChar char="•"/>
            </a:pPr>
            <a:r>
              <a:rPr lang="en-US" altLang="en-US" sz="1400"/>
              <a:t>Online revenues $6 billion per year</a:t>
            </a:r>
          </a:p>
          <a:p>
            <a:pPr>
              <a:buFontTx/>
              <a:buChar char="•"/>
            </a:pPr>
            <a:r>
              <a:rPr lang="en-US" altLang="en-US" sz="1400"/>
              <a:t>More than 5,000 </a:t>
            </a:r>
            <a:r>
              <a:rPr lang="en-US" altLang="en-US" sz="1400">
                <a:latin typeface="Times New Roman" panose="02020603050405020304" pitchFamily="18" charset="0"/>
              </a:rPr>
              <a:t>“</a:t>
            </a:r>
            <a:r>
              <a:rPr lang="en-US" altLang="en-US" sz="1400"/>
              <a:t>Premier Pages</a:t>
            </a:r>
            <a:r>
              <a:rPr lang="en-US" altLang="en-US" sz="1400">
                <a:latin typeface="Times New Roman" panose="02020603050405020304" pitchFamily="18" charset="0"/>
              </a:rPr>
              <a:t>”</a:t>
            </a:r>
            <a:r>
              <a:rPr lang="en-US" altLang="en-US" sz="1400"/>
              <a:t> sites worldwide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A559FDCC-323C-4406-A230-F5A9F3F7D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Dell</a:t>
            </a:r>
          </a:p>
        </p:txBody>
      </p:sp>
      <p:graphicFrame>
        <p:nvGraphicFramePr>
          <p:cNvPr id="89093" name="Object 5">
            <a:extLst>
              <a:ext uri="{FF2B5EF4-FFF2-40B4-BE49-F238E27FC236}">
                <a16:creationId xmlns:a16="http://schemas.microsoft.com/office/drawing/2014/main" id="{954D6B3E-240D-4AEA-A955-57482C57A8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0" y="1397000"/>
          <a:ext cx="3638550" cy="313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5" name="Bitmap Image" r:id="rId5" imgW="6516010" imgH="5609524" progId="Paint.Picture">
                  <p:embed/>
                </p:oleObj>
              </mc:Choice>
              <mc:Fallback>
                <p:oleObj name="Bitmap Image" r:id="rId5" imgW="6516010" imgH="5609524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397000"/>
                        <a:ext cx="3638550" cy="3132138"/>
                      </a:xfrm>
                      <a:prstGeom prst="rect">
                        <a:avLst/>
                      </a:prstGeom>
                      <a:noFill/>
                      <a:ln w="7938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4" name="Object 6">
            <a:extLst>
              <a:ext uri="{FF2B5EF4-FFF2-40B4-BE49-F238E27FC236}">
                <a16:creationId xmlns:a16="http://schemas.microsoft.com/office/drawing/2014/main" id="{3DE1AF2E-3AD1-42CB-A631-CF0E3C40EF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3043238"/>
          <a:ext cx="4038600" cy="312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6" name="Bitmap Image" r:id="rId7" imgW="6676190" imgH="5172797" progId="Paint.Picture">
                  <p:embed/>
                </p:oleObj>
              </mc:Choice>
              <mc:Fallback>
                <p:oleObj name="Bitmap Image" r:id="rId7" imgW="6676190" imgH="517279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043238"/>
                        <a:ext cx="4038600" cy="3128962"/>
                      </a:xfrm>
                      <a:prstGeom prst="rect">
                        <a:avLst/>
                      </a:prstGeom>
                      <a:noFill/>
                      <a:ln w="7938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C5F09E17-7982-476F-9CF1-B5D669864F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SuperOffice</a:t>
            </a:r>
          </a:p>
        </p:txBody>
      </p:sp>
      <p:pic>
        <p:nvPicPr>
          <p:cNvPr id="90115" name="Picture 3">
            <a:extLst>
              <a:ext uri="{FF2B5EF4-FFF2-40B4-BE49-F238E27FC236}">
                <a16:creationId xmlns:a16="http://schemas.microsoft.com/office/drawing/2014/main" id="{8902C258-9511-4087-BDF6-C88BA6C28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93850"/>
            <a:ext cx="6986588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7504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>
            <a:extLst>
              <a:ext uri="{FF2B5EF4-FFF2-40B4-BE49-F238E27FC236}">
                <a16:creationId xmlns:a16="http://schemas.microsoft.com/office/drawing/2014/main" id="{934CC201-D26C-4AC9-979B-F19484AD4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CRM?</a:t>
            </a:r>
            <a:endParaRPr lang="en-GB" altLang="en-US"/>
          </a:p>
        </p:txBody>
      </p:sp>
      <p:sp>
        <p:nvSpPr>
          <p:cNvPr id="38917" name="Rectangle 5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F274E959-6281-479C-BD37-387BBB0CEC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000"/>
              <a:t>Totally satisfied customers are </a:t>
            </a:r>
            <a:r>
              <a:rPr lang="en-US" altLang="en-US" sz="2000"/>
              <a:t>6 </a:t>
            </a:r>
            <a:r>
              <a:rPr lang="en-GB" altLang="en-US" sz="2000"/>
              <a:t>times more likely to repurchase than satisfied customers</a:t>
            </a:r>
            <a:endParaRPr lang="en-US" altLang="en-US" sz="2000"/>
          </a:p>
          <a:p>
            <a:r>
              <a:rPr lang="en-GB" altLang="en-US" sz="2000"/>
              <a:t>A </a:t>
            </a:r>
            <a:r>
              <a:rPr lang="en-US" altLang="en-US" sz="2000"/>
              <a:t>totally satisfied</a:t>
            </a:r>
            <a:r>
              <a:rPr lang="en-GB" altLang="en-US" sz="2000"/>
              <a:t> customer will tell </a:t>
            </a:r>
            <a:r>
              <a:rPr lang="en-US" altLang="en-US" sz="2000"/>
              <a:t>5</a:t>
            </a:r>
            <a:r>
              <a:rPr lang="en-GB" altLang="en-US" sz="2000"/>
              <a:t> people about their experience, while each dissatisfied customer will tell </a:t>
            </a:r>
            <a:r>
              <a:rPr lang="en-US" altLang="en-US" sz="2000"/>
              <a:t>9</a:t>
            </a:r>
          </a:p>
          <a:p>
            <a:r>
              <a:rPr lang="en-GB" altLang="en-US" sz="2000"/>
              <a:t>Reducing defections </a:t>
            </a:r>
            <a:r>
              <a:rPr lang="en-US" altLang="en-US" sz="2000"/>
              <a:t>by </a:t>
            </a:r>
            <a:r>
              <a:rPr lang="en-GB" altLang="en-US" sz="2000"/>
              <a:t>5% can boost profits </a:t>
            </a:r>
            <a:r>
              <a:rPr lang="en-US" altLang="en-US" sz="2000"/>
              <a:t>by</a:t>
            </a:r>
            <a:r>
              <a:rPr lang="en-GB" altLang="en-US" sz="2000"/>
              <a:t> 25%</a:t>
            </a:r>
            <a:endParaRPr lang="en-US" altLang="en-US" sz="2000"/>
          </a:p>
          <a:p>
            <a:r>
              <a:rPr lang="en-GB" altLang="en-US" sz="2000"/>
              <a:t>The average company loses </a:t>
            </a:r>
            <a:r>
              <a:rPr lang="en-US" altLang="en-US" sz="2000"/>
              <a:t>50% of</a:t>
            </a:r>
            <a:r>
              <a:rPr lang="en-GB" altLang="en-US" sz="2000"/>
              <a:t> its customers over a </a:t>
            </a:r>
            <a:r>
              <a:rPr lang="en-US" altLang="en-US" sz="2000"/>
              <a:t>5</a:t>
            </a:r>
            <a:r>
              <a:rPr lang="en-GB" altLang="en-US" sz="2000"/>
              <a:t> year </a:t>
            </a:r>
            <a:r>
              <a:rPr lang="en-US" altLang="en-US" sz="2000"/>
              <a:t>period </a:t>
            </a:r>
          </a:p>
          <a:p>
            <a:r>
              <a:rPr lang="en-US" altLang="en-US" sz="2000"/>
              <a:t>Companies</a:t>
            </a:r>
            <a:r>
              <a:rPr lang="en-GB" altLang="en-US" sz="2000"/>
              <a:t> typically spend </a:t>
            </a:r>
            <a:r>
              <a:rPr lang="en-US" altLang="en-US" sz="2000"/>
              <a:t>5</a:t>
            </a:r>
            <a:r>
              <a:rPr lang="en-GB" altLang="en-US" sz="2000"/>
              <a:t> times more on customer acquisition than on </a:t>
            </a:r>
            <a:r>
              <a:rPr lang="en-US" altLang="en-US" sz="2000"/>
              <a:t>retention</a:t>
            </a:r>
          </a:p>
          <a:p>
            <a:endParaRPr lang="en-GB" altLang="en-US" sz="2000"/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400"/>
              <a:t>Source: NetProfit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90B5C56C-14DD-462D-AE8E-0D4AC8B6A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CRM integrates processes across the customer lifecycle</a:t>
            </a:r>
            <a:endParaRPr lang="en-GB" altLang="en-US"/>
          </a:p>
        </p:txBody>
      </p:sp>
      <p:grpSp>
        <p:nvGrpSpPr>
          <p:cNvPr id="41987" name="Group 3">
            <a:extLst>
              <a:ext uri="{FF2B5EF4-FFF2-40B4-BE49-F238E27FC236}">
                <a16:creationId xmlns:a16="http://schemas.microsoft.com/office/drawing/2014/main" id="{35DAC4BB-14AA-4734-AE2D-29F13A4067F5}"/>
              </a:ext>
            </a:extLst>
          </p:cNvPr>
          <p:cNvGrpSpPr>
            <a:grpSpLocks/>
          </p:cNvGrpSpPr>
          <p:nvPr/>
        </p:nvGrpSpPr>
        <p:grpSpPr bwMode="auto">
          <a:xfrm>
            <a:off x="660400" y="1647825"/>
            <a:ext cx="7816850" cy="3508375"/>
            <a:chOff x="576" y="1248"/>
            <a:chExt cx="4608" cy="2064"/>
          </a:xfrm>
        </p:grpSpPr>
        <p:sp>
          <p:nvSpPr>
            <p:cNvPr id="41988" name="Rectangle 4">
              <a:extLst>
                <a:ext uri="{FF2B5EF4-FFF2-40B4-BE49-F238E27FC236}">
                  <a16:creationId xmlns:a16="http://schemas.microsoft.com/office/drawing/2014/main" id="{C5456192-AFD9-419D-B4F3-DFE6440CC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248"/>
              <a:ext cx="2304" cy="2064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989" name="Rectangle 5">
              <a:extLst>
                <a:ext uri="{FF2B5EF4-FFF2-40B4-BE49-F238E27FC236}">
                  <a16:creationId xmlns:a16="http://schemas.microsoft.com/office/drawing/2014/main" id="{FD0396D5-EB66-440F-89B7-A6BA5C97D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248"/>
              <a:ext cx="2304" cy="2064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990" name="Text Box 6">
              <a:extLst>
                <a:ext uri="{FF2B5EF4-FFF2-40B4-BE49-F238E27FC236}">
                  <a16:creationId xmlns:a16="http://schemas.microsoft.com/office/drawing/2014/main" id="{4CCFA38B-6979-4AC8-AB75-A0CA4B7B17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1248"/>
              <a:ext cx="124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b="1" i="1">
                  <a:solidFill>
                    <a:schemeClr val="hlink"/>
                  </a:solidFill>
                </a:rPr>
                <a:t>Marketing</a:t>
              </a:r>
            </a:p>
          </p:txBody>
        </p:sp>
        <p:sp>
          <p:nvSpPr>
            <p:cNvPr id="41991" name="Text Box 7">
              <a:extLst>
                <a:ext uri="{FF2B5EF4-FFF2-40B4-BE49-F238E27FC236}">
                  <a16:creationId xmlns:a16="http://schemas.microsoft.com/office/drawing/2014/main" id="{693F40A9-FB48-4F05-87F5-A4322EBA41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6" y="1248"/>
              <a:ext cx="265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b="1" i="1">
                  <a:solidFill>
                    <a:schemeClr val="hlink"/>
                  </a:solidFill>
                </a:rPr>
                <a:t>Sales    Service &amp; Support</a:t>
              </a:r>
            </a:p>
          </p:txBody>
        </p:sp>
        <p:sp>
          <p:nvSpPr>
            <p:cNvPr id="41992" name="Oval 8">
              <a:extLst>
                <a:ext uri="{FF2B5EF4-FFF2-40B4-BE49-F238E27FC236}">
                  <a16:creationId xmlns:a16="http://schemas.microsoft.com/office/drawing/2014/main" id="{F5E4257B-9128-419B-B626-B140EF0EC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796"/>
              <a:ext cx="624" cy="1056"/>
            </a:xfrm>
            <a:prstGeom prst="ellipse">
              <a:avLst/>
            </a:prstGeom>
            <a:gradFill rotWithShape="0">
              <a:gsLst>
                <a:gs pos="0">
                  <a:srgbClr val="CCECFF">
                    <a:gamma/>
                    <a:shade val="46275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9050">
                  <a:solidFill>
                    <a:srgbClr val="99CCFF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1800"/>
                <a:t>Attract</a:t>
              </a:r>
            </a:p>
          </p:txBody>
        </p:sp>
        <p:sp>
          <p:nvSpPr>
            <p:cNvPr id="41993" name="Oval 9">
              <a:extLst>
                <a:ext uri="{FF2B5EF4-FFF2-40B4-BE49-F238E27FC236}">
                  <a16:creationId xmlns:a16="http://schemas.microsoft.com/office/drawing/2014/main" id="{3EC48D60-EB8E-47DC-8555-02F5383E3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796"/>
              <a:ext cx="624" cy="1056"/>
            </a:xfrm>
            <a:prstGeom prst="ellipse">
              <a:avLst/>
            </a:prstGeom>
            <a:gradFill rotWithShape="0">
              <a:gsLst>
                <a:gs pos="0">
                  <a:srgbClr val="336699">
                    <a:gamma/>
                    <a:shade val="46275"/>
                    <a:invGamma/>
                  </a:srgbClr>
                </a:gs>
                <a:gs pos="50000">
                  <a:srgbClr val="336699"/>
                </a:gs>
                <a:gs pos="100000">
                  <a:srgbClr val="336699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9050">
                  <a:solidFill>
                    <a:srgbClr val="99CCFF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1800"/>
                <a:t>Retain</a:t>
              </a:r>
            </a:p>
          </p:txBody>
        </p:sp>
        <p:sp>
          <p:nvSpPr>
            <p:cNvPr id="41994" name="Oval 10">
              <a:extLst>
                <a:ext uri="{FF2B5EF4-FFF2-40B4-BE49-F238E27FC236}">
                  <a16:creationId xmlns:a16="http://schemas.microsoft.com/office/drawing/2014/main" id="{77A29348-776C-41E1-9389-3BEC9B48F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796"/>
              <a:ext cx="624" cy="1056"/>
            </a:xfrm>
            <a:prstGeom prst="ellipse">
              <a:avLst/>
            </a:prstGeom>
            <a:gradFill rotWithShape="0">
              <a:gsLst>
                <a:gs pos="0">
                  <a:srgbClr val="0099CC">
                    <a:gamma/>
                    <a:shade val="46275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9050">
                  <a:solidFill>
                    <a:srgbClr val="99CCFF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1800"/>
                <a:t>Service &amp;</a:t>
              </a:r>
            </a:p>
            <a:p>
              <a:pPr algn="ctr" eaLnBrk="0" hangingPunct="0"/>
              <a:r>
                <a:rPr lang="en-US" altLang="en-US" sz="1800"/>
                <a:t>Support</a:t>
              </a:r>
            </a:p>
          </p:txBody>
        </p:sp>
        <p:sp>
          <p:nvSpPr>
            <p:cNvPr id="41995" name="Oval 11">
              <a:extLst>
                <a:ext uri="{FF2B5EF4-FFF2-40B4-BE49-F238E27FC236}">
                  <a16:creationId xmlns:a16="http://schemas.microsoft.com/office/drawing/2014/main" id="{60F53E9F-830D-49CB-A9E9-3D7E146A7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796"/>
              <a:ext cx="624" cy="1056"/>
            </a:xfrm>
            <a:prstGeom prst="ellipse">
              <a:avLst/>
            </a:prstGeom>
            <a:gradFill rotWithShape="0">
              <a:gsLst>
                <a:gs pos="0">
                  <a:srgbClr val="00CCFF">
                    <a:gamma/>
                    <a:shade val="46275"/>
                    <a:invGamma/>
                  </a:srgbClr>
                </a:gs>
                <a:gs pos="50000">
                  <a:srgbClr val="00CCFF"/>
                </a:gs>
                <a:gs pos="100000">
                  <a:srgbClr val="00CC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9050">
                  <a:solidFill>
                    <a:srgbClr val="99CCFF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1800"/>
                <a:t>Fulfill</a:t>
              </a:r>
            </a:p>
          </p:txBody>
        </p:sp>
        <p:sp>
          <p:nvSpPr>
            <p:cNvPr id="41996" name="Oval 12">
              <a:extLst>
                <a:ext uri="{FF2B5EF4-FFF2-40B4-BE49-F238E27FC236}">
                  <a16:creationId xmlns:a16="http://schemas.microsoft.com/office/drawing/2014/main" id="{B6C2A392-580F-4227-BA90-8E7468081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796"/>
              <a:ext cx="624" cy="1056"/>
            </a:xfrm>
            <a:prstGeom prst="ellipse">
              <a:avLst/>
            </a:prstGeom>
            <a:gradFill rotWithShape="0">
              <a:gsLst>
                <a:gs pos="0">
                  <a:srgbClr val="33CCFF">
                    <a:gamma/>
                    <a:shade val="46275"/>
                    <a:invGamma/>
                  </a:srgbClr>
                </a:gs>
                <a:gs pos="50000">
                  <a:srgbClr val="33CCFF"/>
                </a:gs>
                <a:gs pos="100000">
                  <a:srgbClr val="33CC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9050">
                  <a:solidFill>
                    <a:srgbClr val="99CCFF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1800"/>
                <a:t>Convert</a:t>
              </a:r>
            </a:p>
          </p:txBody>
        </p:sp>
        <p:sp>
          <p:nvSpPr>
            <p:cNvPr id="41997" name="Oval 13">
              <a:extLst>
                <a:ext uri="{FF2B5EF4-FFF2-40B4-BE49-F238E27FC236}">
                  <a16:creationId xmlns:a16="http://schemas.microsoft.com/office/drawing/2014/main" id="{E05AED2A-9359-4FA2-BFA8-9A33F5981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1796"/>
              <a:ext cx="624" cy="1056"/>
            </a:xfrm>
            <a:prstGeom prst="ellipse">
              <a:avLst/>
            </a:prstGeom>
            <a:gradFill rotWithShape="0">
              <a:gsLst>
                <a:gs pos="0">
                  <a:srgbClr val="66CCFF">
                    <a:gamma/>
                    <a:shade val="46275"/>
                    <a:invGamma/>
                  </a:srgbClr>
                </a:gs>
                <a:gs pos="50000">
                  <a:srgbClr val="66CCFF"/>
                </a:gs>
                <a:gs pos="100000">
                  <a:srgbClr val="66CC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9050">
                  <a:solidFill>
                    <a:srgbClr val="99CCFF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1800"/>
                <a:t>Interact</a:t>
              </a:r>
            </a:p>
          </p:txBody>
        </p:sp>
        <p:sp>
          <p:nvSpPr>
            <p:cNvPr id="41998" name="AutoShape 14">
              <a:extLst>
                <a:ext uri="{FF2B5EF4-FFF2-40B4-BE49-F238E27FC236}">
                  <a16:creationId xmlns:a16="http://schemas.microsoft.com/office/drawing/2014/main" id="{B770B59C-FEB0-4A4E-A177-BC6A25A86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556"/>
              <a:ext cx="768" cy="192"/>
            </a:xfrm>
            <a:prstGeom prst="curvedDownArrow">
              <a:avLst>
                <a:gd name="adj1" fmla="val 80000"/>
                <a:gd name="adj2" fmla="val 160000"/>
                <a:gd name="adj3" fmla="val 33333"/>
              </a:avLst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999" name="AutoShape 15">
              <a:extLst>
                <a:ext uri="{FF2B5EF4-FFF2-40B4-BE49-F238E27FC236}">
                  <a16:creationId xmlns:a16="http://schemas.microsoft.com/office/drawing/2014/main" id="{ED8B2E6B-7689-4A70-8E2E-F5265BAA2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556"/>
              <a:ext cx="768" cy="192"/>
            </a:xfrm>
            <a:prstGeom prst="curvedDownArrow">
              <a:avLst>
                <a:gd name="adj1" fmla="val 80000"/>
                <a:gd name="adj2" fmla="val 160000"/>
                <a:gd name="adj3" fmla="val 33333"/>
              </a:avLst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000" name="AutoShape 16">
              <a:extLst>
                <a:ext uri="{FF2B5EF4-FFF2-40B4-BE49-F238E27FC236}">
                  <a16:creationId xmlns:a16="http://schemas.microsoft.com/office/drawing/2014/main" id="{E1ABE48E-3C93-4B19-9626-A9AAB30AF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556"/>
              <a:ext cx="768" cy="192"/>
            </a:xfrm>
            <a:prstGeom prst="curvedDownArrow">
              <a:avLst>
                <a:gd name="adj1" fmla="val 80000"/>
                <a:gd name="adj2" fmla="val 160000"/>
                <a:gd name="adj3" fmla="val 33333"/>
              </a:avLst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001" name="AutoShape 17">
              <a:extLst>
                <a:ext uri="{FF2B5EF4-FFF2-40B4-BE49-F238E27FC236}">
                  <a16:creationId xmlns:a16="http://schemas.microsoft.com/office/drawing/2014/main" id="{E99C6E60-5443-4437-8A71-E3DBAAE99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556"/>
              <a:ext cx="768" cy="192"/>
            </a:xfrm>
            <a:prstGeom prst="curvedDownArrow">
              <a:avLst>
                <a:gd name="adj1" fmla="val 80000"/>
                <a:gd name="adj2" fmla="val 160000"/>
                <a:gd name="adj3" fmla="val 33333"/>
              </a:avLst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002" name="AutoShape 18">
              <a:extLst>
                <a:ext uri="{FF2B5EF4-FFF2-40B4-BE49-F238E27FC236}">
                  <a16:creationId xmlns:a16="http://schemas.microsoft.com/office/drawing/2014/main" id="{6A6662B3-6690-42FA-8295-483E7F313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556"/>
              <a:ext cx="768" cy="192"/>
            </a:xfrm>
            <a:prstGeom prst="curvedDownArrow">
              <a:avLst>
                <a:gd name="adj1" fmla="val 80000"/>
                <a:gd name="adj2" fmla="val 160000"/>
                <a:gd name="adj3" fmla="val 33333"/>
              </a:avLst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003" name="AutoShape 19">
              <a:extLst>
                <a:ext uri="{FF2B5EF4-FFF2-40B4-BE49-F238E27FC236}">
                  <a16:creationId xmlns:a16="http://schemas.microsoft.com/office/drawing/2014/main" id="{54AC1D5C-7273-49D3-AE53-035F8D82E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928"/>
              <a:ext cx="3984" cy="336"/>
            </a:xfrm>
            <a:prstGeom prst="leftArrow">
              <a:avLst>
                <a:gd name="adj1" fmla="val 72028"/>
                <a:gd name="adj2" fmla="val 177363"/>
              </a:avLst>
            </a:prstGeom>
            <a:gradFill rotWithShape="0">
              <a:gsLst>
                <a:gs pos="0">
                  <a:srgbClr val="336699">
                    <a:gamma/>
                    <a:shade val="66275"/>
                    <a:invGamma/>
                  </a:srgbClr>
                </a:gs>
                <a:gs pos="100000">
                  <a:srgbClr val="33669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>
                  <a:solidFill>
                    <a:schemeClr val="hlink"/>
                  </a:solidFill>
                </a:rPr>
                <a:t>Feedback</a:t>
              </a:r>
            </a:p>
          </p:txBody>
        </p:sp>
      </p:grpSp>
      <p:sp>
        <p:nvSpPr>
          <p:cNvPr id="42004" name="Oval 20">
            <a:extLst>
              <a:ext uri="{FF2B5EF4-FFF2-40B4-BE49-F238E27FC236}">
                <a16:creationId xmlns:a16="http://schemas.microsoft.com/office/drawing/2014/main" id="{ABC47941-0CA7-480B-B858-C5FB2E614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8" y="2511425"/>
            <a:ext cx="1570037" cy="2060575"/>
          </a:xfrm>
          <a:prstGeom prst="ellipse">
            <a:avLst/>
          </a:prstGeom>
          <a:solidFill>
            <a:srgbClr val="FCE284">
              <a:alpha val="39999"/>
            </a:srgbClr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endParaRPr lang="en-GB"/>
          </a:p>
        </p:txBody>
      </p:sp>
      <p:sp>
        <p:nvSpPr>
          <p:cNvPr id="42005" name="Oval 21">
            <a:extLst>
              <a:ext uri="{FF2B5EF4-FFF2-40B4-BE49-F238E27FC236}">
                <a16:creationId xmlns:a16="http://schemas.microsoft.com/office/drawing/2014/main" id="{047C8A85-C558-4DBD-9500-A1E639128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533650"/>
            <a:ext cx="1570038" cy="2060575"/>
          </a:xfrm>
          <a:prstGeom prst="ellipse">
            <a:avLst/>
          </a:prstGeom>
          <a:solidFill>
            <a:srgbClr val="FCE284">
              <a:alpha val="39999"/>
            </a:srgbClr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endParaRPr lang="en-GB"/>
          </a:p>
        </p:txBody>
      </p:sp>
      <p:sp>
        <p:nvSpPr>
          <p:cNvPr id="42006" name="Text Box 22">
            <a:extLst>
              <a:ext uri="{FF2B5EF4-FFF2-40B4-BE49-F238E27FC236}">
                <a16:creationId xmlns:a16="http://schemas.microsoft.com/office/drawing/2014/main" id="{F4A16D46-1BF2-4B51-A1E9-DA45255EF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38" y="5418138"/>
            <a:ext cx="4843462" cy="3111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750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algn="ctr" eaLnBrk="0" hangingPunct="0"/>
            <a:r>
              <a:rPr lang="en-GB" altLang="en-US" sz="1400" b="1"/>
              <a:t>You may choose to address only parts of the lifecycle</a:t>
            </a:r>
          </a:p>
        </p:txBody>
      </p:sp>
      <p:cxnSp>
        <p:nvCxnSpPr>
          <p:cNvPr id="42007" name="AutoShape 23">
            <a:extLst>
              <a:ext uri="{FF2B5EF4-FFF2-40B4-BE49-F238E27FC236}">
                <a16:creationId xmlns:a16="http://schemas.microsoft.com/office/drawing/2014/main" id="{0723AE97-D46E-4CE0-A93A-534EB4BD83C4}"/>
              </a:ext>
            </a:extLst>
          </p:cNvPr>
          <p:cNvCxnSpPr>
            <a:cxnSpLocks noChangeShapeType="1"/>
            <a:stCxn id="42006" idx="1"/>
            <a:endCxn id="42004" idx="4"/>
          </p:cNvCxnSpPr>
          <p:nvPr/>
        </p:nvCxnSpPr>
        <p:spPr bwMode="auto">
          <a:xfrm rot="10800000">
            <a:off x="1377950" y="4572000"/>
            <a:ext cx="776288" cy="1001713"/>
          </a:xfrm>
          <a:prstGeom prst="bentConnector2">
            <a:avLst/>
          </a:prstGeom>
          <a:noFill/>
          <a:ln w="63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008" name="AutoShape 24">
            <a:extLst>
              <a:ext uri="{FF2B5EF4-FFF2-40B4-BE49-F238E27FC236}">
                <a16:creationId xmlns:a16="http://schemas.microsoft.com/office/drawing/2014/main" id="{78A2CCD5-DA43-4FB7-91D6-C83D894D0954}"/>
              </a:ext>
            </a:extLst>
          </p:cNvPr>
          <p:cNvCxnSpPr>
            <a:cxnSpLocks noChangeShapeType="1"/>
            <a:stCxn id="42006" idx="3"/>
            <a:endCxn id="42005" idx="4"/>
          </p:cNvCxnSpPr>
          <p:nvPr/>
        </p:nvCxnSpPr>
        <p:spPr bwMode="auto">
          <a:xfrm flipH="1" flipV="1">
            <a:off x="6424613" y="4594225"/>
            <a:ext cx="573087" cy="979488"/>
          </a:xfrm>
          <a:prstGeom prst="bentConnector4">
            <a:avLst>
              <a:gd name="adj1" fmla="val -39889"/>
              <a:gd name="adj2" fmla="val 58023"/>
            </a:avLst>
          </a:prstGeom>
          <a:noFill/>
          <a:ln w="63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Rectangle 8">
            <a:extLst>
              <a:ext uri="{FF2B5EF4-FFF2-40B4-BE49-F238E27FC236}">
                <a16:creationId xmlns:a16="http://schemas.microsoft.com/office/drawing/2014/main" id="{80A11B2A-EFF9-468F-AA52-D1D2B3FE82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are the benefits of successful CRM?</a:t>
            </a:r>
            <a:endParaRPr lang="en-GB" altLang="en-US"/>
          </a:p>
        </p:txBody>
      </p:sp>
      <p:graphicFrame>
        <p:nvGraphicFramePr>
          <p:cNvPr id="43011" name="Object 3">
            <a:extLst>
              <a:ext uri="{FF2B5EF4-FFF2-40B4-BE49-F238E27FC236}">
                <a16:creationId xmlns:a16="http://schemas.microsoft.com/office/drawing/2014/main" id="{A45D4014-6858-491E-A7CD-FCC826028B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8763" y="1862138"/>
          <a:ext cx="4606925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name="VISIO" r:id="rId4" imgW="4606560" imgH="4149360" progId="Visio.Drawing.6">
                  <p:embed/>
                </p:oleObj>
              </mc:Choice>
              <mc:Fallback>
                <p:oleObj name="VISIO" r:id="rId4" imgW="4606560" imgH="414936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1862138"/>
                        <a:ext cx="4606925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4750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Text Box 4">
            <a:extLst>
              <a:ext uri="{FF2B5EF4-FFF2-40B4-BE49-F238E27FC236}">
                <a16:creationId xmlns:a16="http://schemas.microsoft.com/office/drawing/2014/main" id="{63369917-6E3D-45AB-A34F-3E494FDD4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175" y="1879600"/>
            <a:ext cx="39624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7504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66738" indent="-1095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1400" b="1">
                <a:latin typeface="Arial" panose="020B0604020202020204" pitchFamily="34" charset="0"/>
              </a:rPr>
              <a:t> Increased propensity to purchase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1400" b="1">
                <a:latin typeface="Arial" panose="020B0604020202020204" pitchFamily="34" charset="0"/>
              </a:rPr>
              <a:t> Attract new customer through reputation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1400" b="1">
                <a:latin typeface="Arial" panose="020B0604020202020204" pitchFamily="34" charset="0"/>
              </a:rPr>
              <a:t> More willing to forgive future mistakes</a:t>
            </a: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5D09BD3A-2BEA-488E-B35F-AF02EE9D0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425" y="3479800"/>
            <a:ext cx="39243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7504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66738" indent="-1095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1400" b="1">
                <a:latin typeface="Arial" panose="020B0604020202020204" pitchFamily="34" charset="0"/>
              </a:rPr>
              <a:t> Increased spend on current offerings</a:t>
            </a:r>
            <a:endParaRPr lang="en-US" altLang="en-US" sz="1400">
              <a:latin typeface="Arial" panose="020B0604020202020204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1400" b="1">
                <a:latin typeface="Arial" panose="020B0604020202020204" pitchFamily="34" charset="0"/>
              </a:rPr>
              <a:t> Cross-sell of new offerings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1400" b="1">
                <a:latin typeface="Arial" panose="020B0604020202020204" pitchFamily="34" charset="0"/>
              </a:rPr>
              <a:t> Up-sell of new offerings</a:t>
            </a: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72AC889E-4B09-4FC7-ABAD-A1A68ECCC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425" y="5080000"/>
            <a:ext cx="406558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7504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66738" indent="-1095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1400" b="1">
                <a:latin typeface="Arial" panose="020B0604020202020204" pitchFamily="34" charset="0"/>
              </a:rPr>
              <a:t> More streamlined processes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1400" b="1">
                <a:latin typeface="Arial" panose="020B0604020202020204" pitchFamily="34" charset="0"/>
              </a:rPr>
              <a:t> Increased customer self-service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1400" b="1">
                <a:latin typeface="Arial" panose="020B0604020202020204" pitchFamily="34" charset="0"/>
              </a:rPr>
              <a:t> Reduced number of unprofitable customers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utoUpdateAnimBg="0"/>
      <p:bldP spid="43013" grpId="0" autoUpdateAnimBg="0"/>
      <p:bldP spid="4301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>
            <a:extLst>
              <a:ext uri="{FF2B5EF4-FFF2-40B4-BE49-F238E27FC236}">
                <a16:creationId xmlns:a16="http://schemas.microsoft.com/office/drawing/2014/main" id="{EAD71E84-ADDD-4C68-8055-669A0129C0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CRM Technology is an enabler</a:t>
            </a:r>
            <a:endParaRPr lang="en-GB" altLang="en-US"/>
          </a:p>
        </p:txBody>
      </p:sp>
      <p:sp>
        <p:nvSpPr>
          <p:cNvPr id="44037" name="Rectangle 5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2957ADC4-5E3B-402D-BBED-87CC65C8FA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CRM can be delivered WITHOUT significant technology investment</a:t>
            </a:r>
          </a:p>
          <a:p>
            <a:r>
              <a:rPr lang="en-US" altLang="en-US" sz="2400"/>
              <a:t>CRM is NOT the implementation of CRM software (such as Siebel, Microsoft CRM or Super Office)</a:t>
            </a:r>
          </a:p>
          <a:p>
            <a:r>
              <a:rPr lang="en-US" altLang="en-US" sz="2400"/>
              <a:t>CRM software does not manage customer relationships FOR YOU</a:t>
            </a:r>
          </a:p>
          <a:p>
            <a:endParaRPr lang="en-US" altLang="en-US" sz="2400"/>
          </a:p>
          <a:p>
            <a:r>
              <a:rPr lang="en-US" altLang="en-US" sz="2400"/>
              <a:t>However:</a:t>
            </a:r>
          </a:p>
          <a:p>
            <a:r>
              <a:rPr lang="en-US" altLang="en-US" sz="2400"/>
              <a:t>CRM processes are often be best SUPPORTED by effective use of CRM software</a:t>
            </a:r>
            <a:endParaRPr lang="en-GB" altLang="en-US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B570998-FEAD-45B2-845A-F4F7607697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6425" y="512763"/>
            <a:ext cx="7981950" cy="819150"/>
          </a:xfrm>
        </p:spPr>
        <p:txBody>
          <a:bodyPr/>
          <a:lstStyle/>
          <a:p>
            <a:r>
              <a:rPr lang="en-US" altLang="en-US"/>
              <a:t>CRM initiatives are believed to fail more often than they succeed</a:t>
            </a:r>
            <a:endParaRPr lang="en-GB" altLang="en-US"/>
          </a:p>
        </p:txBody>
      </p:sp>
      <p:sp>
        <p:nvSpPr>
          <p:cNvPr id="45059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327F0B89-1E22-446D-A033-1F7BC30FD2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08475"/>
          </a:xfrm>
        </p:spPr>
        <p:txBody>
          <a:bodyPr/>
          <a:lstStyle/>
          <a:p>
            <a:pPr marL="0" indent="0"/>
            <a:r>
              <a:rPr lang="en-US" altLang="en-US" sz="2400"/>
              <a:t>Annual Global CRM spending:</a:t>
            </a:r>
          </a:p>
          <a:p>
            <a:pPr marL="0" indent="0"/>
            <a:r>
              <a:rPr lang="en-US" altLang="en-US" sz="2400"/>
              <a:t>$ 3.5 billion per year on CRM software alone (Giga Group)</a:t>
            </a:r>
          </a:p>
          <a:p>
            <a:pPr marL="763588" lvl="1"/>
            <a:r>
              <a:rPr lang="en-US" altLang="en-US" sz="2000"/>
              <a:t>Implementation, Training and Maintenance can be 3 to 5 times higher (McKinsey and Co.)</a:t>
            </a:r>
          </a:p>
          <a:p>
            <a:pPr marL="0" indent="0"/>
            <a:endParaRPr lang="en-US" altLang="en-US" sz="2400"/>
          </a:p>
          <a:p>
            <a:pPr marL="0" indent="0"/>
            <a:r>
              <a:rPr lang="en-US" altLang="en-US" sz="2400"/>
              <a:t>Current failure rates:</a:t>
            </a:r>
          </a:p>
          <a:p>
            <a:pPr marL="763588" lvl="1"/>
            <a:r>
              <a:rPr lang="en-US" altLang="en-US" sz="2000"/>
              <a:t>55 to 70% of CRM projects do not produce results (Gartner Group, CGE&amp;Y)</a:t>
            </a:r>
          </a:p>
          <a:p>
            <a:pPr marL="763588" lvl="1"/>
            <a:r>
              <a:rPr lang="en-US" altLang="en-US" sz="2000"/>
              <a:t>Close to 20% of CRM projects actually have a detrimental effect (Wharton Business School)</a:t>
            </a:r>
          </a:p>
          <a:p>
            <a:pPr marL="0" indent="0"/>
            <a:endParaRPr lang="en-GB" altLang="en-US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Times New Roman"/>
      </a:majorFont>
      <a:minorFont>
        <a:latin typeface="Tahoma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190</TotalTime>
  <Words>2895</Words>
  <Application>Microsoft Office PowerPoint</Application>
  <PresentationFormat>On-screen Show (4:3)</PresentationFormat>
  <Paragraphs>548</Paragraphs>
  <Slides>46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46</vt:i4>
      </vt:variant>
    </vt:vector>
  </HeadingPairs>
  <TitlesOfParts>
    <vt:vector size="59" baseType="lpstr">
      <vt:lpstr>Times New Roman</vt:lpstr>
      <vt:lpstr>Tahoma</vt:lpstr>
      <vt:lpstr>Wingdings</vt:lpstr>
      <vt:lpstr>Times</vt:lpstr>
      <vt:lpstr>Arial</vt:lpstr>
      <vt:lpstr>Arial Black</vt:lpstr>
      <vt:lpstr>Arial Unicode MS</vt:lpstr>
      <vt:lpstr>Blueprint</vt:lpstr>
      <vt:lpstr>Visio 2000 Drawing</vt:lpstr>
      <vt:lpstr>Microsoft Excel Chart</vt:lpstr>
      <vt:lpstr>Microsoft Photo Editor 3.0 Photo</vt:lpstr>
      <vt:lpstr>Microsoft Graph 5.0</vt:lpstr>
      <vt:lpstr>Bitmap Image</vt:lpstr>
      <vt:lpstr>CRM Best Practice for SMEs</vt:lpstr>
      <vt:lpstr>Contents</vt:lpstr>
      <vt:lpstr>What is CRM?</vt:lpstr>
      <vt:lpstr>What is CRM?</vt:lpstr>
      <vt:lpstr>Why CRM?</vt:lpstr>
      <vt:lpstr>CRM integrates processes across the customer lifecycle</vt:lpstr>
      <vt:lpstr>What are the benefits of successful CRM?</vt:lpstr>
      <vt:lpstr>CRM Technology is an enabler</vt:lpstr>
      <vt:lpstr>CRM initiatives are believed to fail more often than they succeed</vt:lpstr>
      <vt:lpstr>There are five main reasons why CRM initiatives fail</vt:lpstr>
      <vt:lpstr>There are five main reasons why CRM initiatives fail (continued)</vt:lpstr>
      <vt:lpstr>CRM processes must be in place before technology is implemented</vt:lpstr>
      <vt:lpstr>Contents</vt:lpstr>
      <vt:lpstr>Industry research has identified three distinct approaches to CRM</vt:lpstr>
      <vt:lpstr>Properly managed CRM does produce results </vt:lpstr>
      <vt:lpstr>Successful CRM focuses on four types of customer offering</vt:lpstr>
      <vt:lpstr>The whole organisation must be aligned to CRM</vt:lpstr>
      <vt:lpstr>Processes and Incentives are the most important</vt:lpstr>
      <vt:lpstr>Contents</vt:lpstr>
      <vt:lpstr>CRM best practice approach</vt:lpstr>
      <vt:lpstr>Governance: CRM Governance, is vital for delivering success</vt:lpstr>
      <vt:lpstr>Governance: Leadership</vt:lpstr>
      <vt:lpstr>Governance: Project Management</vt:lpstr>
      <vt:lpstr>Governance: Change Management</vt:lpstr>
      <vt:lpstr>Market: Identify CRM opportunities</vt:lpstr>
      <vt:lpstr>Align Organisation: Alignment will help prepare for CRM software</vt:lpstr>
      <vt:lpstr>Implement CRM: Streamline high value &amp; automate low value processes</vt:lpstr>
      <vt:lpstr>Implementations are complex large projects are more likely to fail</vt:lpstr>
      <vt:lpstr>High satisfaction levels within the user base are rare</vt:lpstr>
      <vt:lpstr>The greatest challenge is adoption within the company’s user base</vt:lpstr>
      <vt:lpstr>Implementing CRM slowly by prototyping will improve adoption</vt:lpstr>
      <vt:lpstr>Contents</vt:lpstr>
      <vt:lpstr>Build, or buy it from either functional or application suite software vendors?</vt:lpstr>
      <vt:lpstr>Companies are tending to favour the application suite software approach</vt:lpstr>
      <vt:lpstr>However, SME’s have specific needs from CRM software</vt:lpstr>
      <vt:lpstr>SME’s have specific needs from CRM software</vt:lpstr>
      <vt:lpstr>How to chose the right product?</vt:lpstr>
      <vt:lpstr>CRM solutions can delivered by a variety of packaged approaches</vt:lpstr>
      <vt:lpstr>Siebel, Oracle, PeopleSoft and SAP are leaders for large organisations</vt:lpstr>
      <vt:lpstr>Mid/Low Tier Packages’ roots = current strengths</vt:lpstr>
      <vt:lpstr>Contents</vt:lpstr>
      <vt:lpstr>Appendix</vt:lpstr>
      <vt:lpstr>Cisco Systems</vt:lpstr>
      <vt:lpstr>National Semiconductor</vt:lpstr>
      <vt:lpstr>Dell</vt:lpstr>
      <vt:lpstr>SuperOffice</vt:lpstr>
    </vt:vector>
  </TitlesOfParts>
  <Company>Morris Inglis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CRM Best Practice for SMEs</dc:title>
  <dc:creator>Colin Inglis</dc:creator>
  <cp:lastModifiedBy>Colin Inglis</cp:lastModifiedBy>
  <cp:revision>10</cp:revision>
  <cp:lastPrinted>1601-01-01T00:00:00Z</cp:lastPrinted>
  <dcterms:created xsi:type="dcterms:W3CDTF">2005-06-25T15:44:24Z</dcterms:created>
  <dcterms:modified xsi:type="dcterms:W3CDTF">2019-03-18T08:37:21Z</dcterms:modified>
</cp:coreProperties>
</file>